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2" autoAdjust="0"/>
    <p:restoredTop sz="94751" autoAdjust="0"/>
  </p:normalViewPr>
  <p:slideViewPr>
    <p:cSldViewPr>
      <p:cViewPr varScale="1">
        <p:scale>
          <a:sx n="111" d="100"/>
          <a:sy n="111" d="100"/>
        </p:scale>
        <p:origin x="-160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4" Type="http://schemas.openxmlformats.org/officeDocument/2006/relationships/image" Target="../media/image3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Relationship Id="rId9" Type="http://schemas.openxmlformats.org/officeDocument/2006/relationships/image" Target="../media/image1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4" Type="http://schemas.openxmlformats.org/officeDocument/2006/relationships/image" Target="../media/image31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C854DB-36C8-4B3E-916D-B0AC99178D2A}" type="datetimeFigureOut">
              <a:rPr lang="en-US" smtClean="0"/>
              <a:t>11/27/2016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A2F9BB-5321-4C36-AE90-B32007D62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598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fld id="{871EA80D-81F3-4D9B-92BB-420FBAE5DF4D}" type="datetime1">
              <a:rPr lang="en-US" smtClean="0"/>
              <a:t>11/27/2016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7F6CF-3C46-4337-98B4-6F67FACB4609}" type="datetime1">
              <a:rPr lang="en-US" smtClean="0"/>
              <a:t>11/27/2016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E9448-D30A-4A7E-AF2D-CCA7295AE4E6}" type="datetime1">
              <a:rPr lang="en-US" smtClean="0"/>
              <a:t>11/27/2016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1" y="137318"/>
            <a:ext cx="6857999" cy="667533"/>
          </a:xfrm>
        </p:spPr>
        <p:txBody>
          <a:bodyPr>
            <a:noAutofit/>
          </a:bodyPr>
          <a:lstStyle>
            <a:lvl1pPr>
              <a:defRPr sz="4000" b="1"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  <a:lvl2pPr>
              <a:defRPr>
                <a:latin typeface="Times New Roman" pitchFamily="18" charset="0"/>
                <a:cs typeface="Times New Roman" pitchFamily="18" charset="0"/>
              </a:defRPr>
            </a:lvl2pPr>
            <a:lvl3pPr>
              <a:defRPr>
                <a:latin typeface="Times New Roman" pitchFamily="18" charset="0"/>
                <a:cs typeface="Times New Roman" pitchFamily="18" charset="0"/>
              </a:defRPr>
            </a:lvl3pPr>
            <a:lvl4pPr>
              <a:defRPr>
                <a:latin typeface="Times New Roman" pitchFamily="18" charset="0"/>
                <a:cs typeface="Times New Roman" pitchFamily="18" charset="0"/>
              </a:defRPr>
            </a:lvl4pPr>
            <a:lvl5pPr>
              <a:defRPr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fld id="{B4C0B523-258E-4221-8AB9-AB55DC26DD0D}" type="datetime1">
              <a:rPr lang="en-US" smtClean="0"/>
              <a:t>11/27/2016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828800" cy="80485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25389-CBE4-4478-B246-3CF1319C7C87}" type="datetime1">
              <a:rPr lang="en-US" smtClean="0"/>
              <a:t>11/27/2016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2527E-5F1B-462D-8C0A-CE19C9BC17C5}" type="datetime1">
              <a:rPr lang="en-US" smtClean="0"/>
              <a:t>11/27/2016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0A29F-DF30-4062-93B9-FE0B1321CEC7}" type="datetime1">
              <a:rPr lang="en-US" smtClean="0"/>
              <a:t>11/27/2016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FA225-A638-4979-9BC1-1161A1266E8C}" type="datetime1">
              <a:rPr lang="en-US" smtClean="0"/>
              <a:t>11/27/2016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0EB01-125B-464A-98D5-91EF60E7CD08}" type="datetime1">
              <a:rPr lang="en-US" smtClean="0"/>
              <a:t>11/27/2016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24D5D-8DBC-40E1-B021-0B1A7731BE31}" type="datetime1">
              <a:rPr lang="en-US" smtClean="0"/>
              <a:t>11/27/2016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71554-850B-4ABD-B07F-3F5F5BD153B7}" type="datetime1">
              <a:rPr lang="en-US" smtClean="0"/>
              <a:t>11/27/2016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91018C-FC0D-42F1-AADF-DA026E2904BB}" type="datetime1">
              <a:rPr lang="en-US" smtClean="0"/>
              <a:t>11/27/2016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25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27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3" Type="http://schemas.openxmlformats.org/officeDocument/2006/relationships/image" Target="../media/image32.png"/><Relationship Id="rId7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30.bin"/><Relationship Id="rId11" Type="http://schemas.openxmlformats.org/officeDocument/2006/relationships/image" Target="../media/image31.wmf"/><Relationship Id="rId5" Type="http://schemas.openxmlformats.org/officeDocument/2006/relationships/image" Target="../media/image28.wmf"/><Relationship Id="rId10" Type="http://schemas.openxmlformats.org/officeDocument/2006/relationships/oleObject" Target="../embeddings/oleObject32.bin"/><Relationship Id="rId4" Type="http://schemas.openxmlformats.org/officeDocument/2006/relationships/oleObject" Target="../embeddings/oleObject29.bin"/><Relationship Id="rId9" Type="http://schemas.openxmlformats.org/officeDocument/2006/relationships/image" Target="../media/image30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34.bin"/><Relationship Id="rId4" Type="http://schemas.openxmlformats.org/officeDocument/2006/relationships/image" Target="../media/image4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7" Type="http://schemas.openxmlformats.org/officeDocument/2006/relationships/image" Target="../media/image3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36.bin"/><Relationship Id="rId5" Type="http://schemas.openxmlformats.org/officeDocument/2006/relationships/image" Target="../media/image35.wmf"/><Relationship Id="rId4" Type="http://schemas.openxmlformats.org/officeDocument/2006/relationships/image" Target="../media/image33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38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40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oleObject" Target="../embeddings/oleObject5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11.bin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oleObject" Target="../embeddings/oleObject17.bin"/><Relationship Id="rId18" Type="http://schemas.openxmlformats.org/officeDocument/2006/relationships/image" Target="../media/image18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5.wmf"/><Relationship Id="rId1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7.wmf"/><Relationship Id="rId20" Type="http://schemas.openxmlformats.org/officeDocument/2006/relationships/image" Target="../media/image19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5" Type="http://schemas.openxmlformats.org/officeDocument/2006/relationships/oleObject" Target="../embeddings/oleObject18.bin"/><Relationship Id="rId10" Type="http://schemas.openxmlformats.org/officeDocument/2006/relationships/image" Target="../media/image14.wmf"/><Relationship Id="rId19" Type="http://schemas.openxmlformats.org/officeDocument/2006/relationships/oleObject" Target="../embeddings/oleObject20.bin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6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20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2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447" y="1447800"/>
            <a:ext cx="9144000" cy="1847850"/>
          </a:xfrm>
        </p:spPr>
        <p:txBody>
          <a:bodyPr>
            <a:normAutofit/>
          </a:bodyPr>
          <a:lstStyle/>
          <a:p>
            <a:r>
              <a:rPr lang="en-US" sz="3600" b="1" dirty="0" err="1" smtClean="0">
                <a:solidFill>
                  <a:srgbClr val="0000FF"/>
                </a:solidFill>
              </a:rPr>
              <a:t>Prandtl</a:t>
            </a:r>
            <a:r>
              <a:rPr lang="en-US" sz="3600" b="1" dirty="0" smtClean="0">
                <a:solidFill>
                  <a:srgbClr val="0000FF"/>
                </a:solidFill>
              </a:rPr>
              <a:t> Meyer Expansion</a:t>
            </a:r>
            <a:endParaRPr lang="en-US" sz="3600" b="1" dirty="0">
              <a:solidFill>
                <a:srgbClr val="0000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91000"/>
            <a:ext cx="6400800" cy="1447800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AE 2010: </a:t>
            </a:r>
          </a:p>
          <a:p>
            <a:r>
              <a:rPr lang="en-US" sz="2800" dirty="0">
                <a:solidFill>
                  <a:schemeClr val="tx1"/>
                </a:solidFill>
              </a:rPr>
              <a:t>Thermodynamics and Fluids Fundamentals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846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Tabular solutions/Reference Condition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76400"/>
            <a:ext cx="7543800" cy="3962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Want to find </a:t>
            </a:r>
            <a:r>
              <a:rPr lang="en-US" i="1" dirty="0" smtClean="0"/>
              <a:t>v</a:t>
            </a:r>
            <a:r>
              <a:rPr lang="en-US" dirty="0" smtClean="0"/>
              <a:t>=</a:t>
            </a:r>
            <a:r>
              <a:rPr lang="en-US" i="1" dirty="0" smtClean="0"/>
              <a:t>v</a:t>
            </a:r>
            <a:r>
              <a:rPr lang="en-US" dirty="0" smtClean="0"/>
              <a:t>(M) [really </a:t>
            </a:r>
            <a:r>
              <a:rPr lang="en-US" i="1" dirty="0" smtClean="0"/>
              <a:t>v</a:t>
            </a:r>
            <a:r>
              <a:rPr lang="en-US" baseline="-25000" dirty="0" smtClean="0"/>
              <a:t>2</a:t>
            </a:r>
            <a:r>
              <a:rPr lang="en-US" dirty="0" smtClean="0"/>
              <a:t>=</a:t>
            </a:r>
            <a:r>
              <a:rPr lang="en-US" i="1" dirty="0" smtClean="0"/>
              <a:t>v</a:t>
            </a:r>
            <a:r>
              <a:rPr lang="en-US" baseline="-25000" dirty="0" smtClean="0"/>
              <a:t>2</a:t>
            </a:r>
            <a:r>
              <a:rPr lang="en-US" dirty="0" smtClean="0"/>
              <a:t>(M</a:t>
            </a:r>
            <a:r>
              <a:rPr lang="en-US" baseline="-25000" dirty="0" smtClean="0"/>
              <a:t>2</a:t>
            </a:r>
            <a:r>
              <a:rPr lang="en-US" dirty="0" smtClean="0"/>
              <a:t>)] for any M</a:t>
            </a:r>
          </a:p>
          <a:p>
            <a:pPr lvl="1"/>
            <a:r>
              <a:rPr lang="en-US" dirty="0" smtClean="0"/>
              <a:t>Need to choose (arbitrary) reference condition, i.e., pick an M where </a:t>
            </a:r>
            <a:r>
              <a:rPr lang="en-US" i="1" dirty="0" smtClean="0"/>
              <a:t>v</a:t>
            </a:r>
            <a:r>
              <a:rPr lang="en-US" dirty="0" smtClean="0"/>
              <a:t>=0</a:t>
            </a:r>
          </a:p>
          <a:p>
            <a:pPr lvl="1"/>
            <a:r>
              <a:rPr lang="en-US" dirty="0" smtClean="0"/>
              <a:t>Let’s choose </a:t>
            </a:r>
            <a:r>
              <a:rPr lang="en-US" i="1" dirty="0" smtClean="0"/>
              <a:t>v</a:t>
            </a:r>
            <a:r>
              <a:rPr lang="en-US" dirty="0" smtClean="0"/>
              <a:t>=0 at M=1</a:t>
            </a:r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i="1" dirty="0" smtClean="0"/>
              <a:t>v</a:t>
            </a:r>
            <a:r>
              <a:rPr lang="en-US" dirty="0" smtClean="0"/>
              <a:t> represents angle through which a sonic flow would have to turn to reach M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7505268"/>
              </p:ext>
            </p:extLst>
          </p:nvPr>
        </p:nvGraphicFramePr>
        <p:xfrm>
          <a:off x="1524000" y="838200"/>
          <a:ext cx="6200775" cy="1006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54" name="Equation" r:id="rId3" imgW="3454200" imgH="558720" progId="Equation.DSMT4">
                  <p:embed/>
                </p:oleObj>
              </mc:Choice>
              <mc:Fallback>
                <p:oleObj name="Equation" r:id="rId3" imgW="3454200" imgH="5587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838200"/>
                        <a:ext cx="6200775" cy="1006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6277012"/>
              </p:ext>
            </p:extLst>
          </p:nvPr>
        </p:nvGraphicFramePr>
        <p:xfrm>
          <a:off x="969963" y="3660775"/>
          <a:ext cx="5175250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55" name="Equation" r:id="rId5" imgW="2882880" imgH="469800" progId="Equation.DSMT4">
                  <p:embed/>
                </p:oleObj>
              </mc:Choice>
              <mc:Fallback>
                <p:oleObj name="Equation" r:id="rId5" imgW="2882880" imgH="469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9963" y="3660775"/>
                        <a:ext cx="5175250" cy="846138"/>
                      </a:xfrm>
                      <a:prstGeom prst="rect">
                        <a:avLst/>
                      </a:prstGeom>
                      <a:solidFill>
                        <a:srgbClr val="FFFF00">
                          <a:alpha val="46000"/>
                        </a:srgb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324600" y="3031524"/>
            <a:ext cx="2667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Analogous to table of h(T)</a:t>
            </a:r>
          </a:p>
          <a:p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Really h(T)-h(</a:t>
            </a:r>
            <a:r>
              <a:rPr lang="en-US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aseline="-25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</a:t>
            </a: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Just chose 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h(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aseline="-25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</a:t>
            </a: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)=0</a:t>
            </a:r>
            <a:endParaRPr lang="en-US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9" name="Group 51"/>
          <p:cNvGrpSpPr>
            <a:grpSpLocks/>
          </p:cNvGrpSpPr>
          <p:nvPr/>
        </p:nvGrpSpPr>
        <p:grpSpPr bwMode="auto">
          <a:xfrm>
            <a:off x="4900614" y="5193957"/>
            <a:ext cx="2873375" cy="1503362"/>
            <a:chOff x="4126" y="3535"/>
            <a:chExt cx="1810" cy="947"/>
          </a:xfrm>
        </p:grpSpPr>
        <p:sp>
          <p:nvSpPr>
            <p:cNvPr id="10" name="Line 5"/>
            <p:cNvSpPr>
              <a:spLocks noChangeShapeType="1"/>
            </p:cNvSpPr>
            <p:nvPr/>
          </p:nvSpPr>
          <p:spPr bwMode="auto">
            <a:xfrm>
              <a:off x="4990" y="4008"/>
              <a:ext cx="3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6"/>
            <p:cNvSpPr>
              <a:spLocks/>
            </p:cNvSpPr>
            <p:nvPr/>
          </p:nvSpPr>
          <p:spPr bwMode="auto">
            <a:xfrm>
              <a:off x="4132" y="4020"/>
              <a:ext cx="1380" cy="420"/>
            </a:xfrm>
            <a:custGeom>
              <a:avLst/>
              <a:gdLst>
                <a:gd name="T0" fmla="*/ 0 w 1380"/>
                <a:gd name="T1" fmla="*/ 0 h 420"/>
                <a:gd name="T2" fmla="*/ 876 w 1380"/>
                <a:gd name="T3" fmla="*/ 0 h 420"/>
                <a:gd name="T4" fmla="*/ 1380 w 1380"/>
                <a:gd name="T5" fmla="*/ 420 h 420"/>
                <a:gd name="T6" fmla="*/ 0 w 1380"/>
                <a:gd name="T7" fmla="*/ 0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80" h="420">
                  <a:moveTo>
                    <a:pt x="0" y="0"/>
                  </a:moveTo>
                  <a:lnTo>
                    <a:pt x="876" y="0"/>
                  </a:lnTo>
                  <a:lnTo>
                    <a:pt x="1380" y="4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7"/>
            <p:cNvSpPr>
              <a:spLocks/>
            </p:cNvSpPr>
            <p:nvPr/>
          </p:nvSpPr>
          <p:spPr bwMode="auto">
            <a:xfrm>
              <a:off x="4126" y="4014"/>
              <a:ext cx="1386" cy="438"/>
            </a:xfrm>
            <a:custGeom>
              <a:avLst/>
              <a:gdLst>
                <a:gd name="T0" fmla="*/ 0 w 1386"/>
                <a:gd name="T1" fmla="*/ 0 h 438"/>
                <a:gd name="T2" fmla="*/ 876 w 1386"/>
                <a:gd name="T3" fmla="*/ 0 h 438"/>
                <a:gd name="T4" fmla="*/ 1386 w 1386"/>
                <a:gd name="T5" fmla="*/ 438 h 4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86" h="438">
                  <a:moveTo>
                    <a:pt x="0" y="0"/>
                  </a:moveTo>
                  <a:lnTo>
                    <a:pt x="876" y="0"/>
                  </a:lnTo>
                  <a:lnTo>
                    <a:pt x="1386" y="438"/>
                  </a:ln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 Box 8"/>
            <p:cNvSpPr txBox="1">
              <a:spLocks noChangeArrowheads="1"/>
            </p:cNvSpPr>
            <p:nvPr/>
          </p:nvSpPr>
          <p:spPr bwMode="auto">
            <a:xfrm>
              <a:off x="5121" y="4020"/>
              <a:ext cx="713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1800" dirty="0" smtClean="0">
                  <a:latin typeface="Symbol" panose="05050102010706020507" pitchFamily="18" charset="2"/>
                  <a:sym typeface="Symbol" pitchFamily="18" charset="2"/>
                </a:rPr>
                <a:t>d </a:t>
              </a:r>
              <a:r>
                <a:rPr lang="en-US" altLang="en-US" sz="1800" dirty="0" smtClean="0">
                  <a:sym typeface="Symbol" pitchFamily="18" charset="2"/>
                </a:rPr>
                <a:t>=</a:t>
              </a:r>
              <a:r>
                <a:rPr lang="en-US" altLang="en-US" sz="1800" dirty="0">
                  <a:sym typeface="Symbol" pitchFamily="18" charset="2"/>
                </a:rPr>
                <a:t></a:t>
              </a:r>
              <a:r>
                <a:rPr lang="en-US" altLang="en-US" sz="1800" baseline="-25000" dirty="0">
                  <a:sym typeface="Symbol" pitchFamily="18" charset="2"/>
                </a:rPr>
                <a:t>2</a:t>
              </a:r>
              <a:r>
                <a:rPr lang="en-US" altLang="en-US" sz="1800" dirty="0">
                  <a:sym typeface="Symbol" pitchFamily="18" charset="2"/>
                </a:rPr>
                <a:t>-</a:t>
              </a:r>
              <a:r>
                <a:rPr lang="en-US" altLang="en-US" sz="1800" baseline="-25000" dirty="0">
                  <a:sym typeface="Symbol" pitchFamily="18" charset="2"/>
                </a:rPr>
                <a:t>1</a:t>
              </a:r>
            </a:p>
          </p:txBody>
        </p:sp>
        <p:sp>
          <p:nvSpPr>
            <p:cNvPr id="14" name="Freeform 9"/>
            <p:cNvSpPr>
              <a:spLocks/>
            </p:cNvSpPr>
            <p:nvPr/>
          </p:nvSpPr>
          <p:spPr bwMode="auto">
            <a:xfrm>
              <a:off x="5182" y="4002"/>
              <a:ext cx="26" cy="144"/>
            </a:xfrm>
            <a:custGeom>
              <a:avLst/>
              <a:gdLst>
                <a:gd name="T0" fmla="*/ 12 w 26"/>
                <a:gd name="T1" fmla="*/ 0 h 144"/>
                <a:gd name="T2" fmla="*/ 24 w 26"/>
                <a:gd name="T3" fmla="*/ 84 h 144"/>
                <a:gd name="T4" fmla="*/ 0 w 26"/>
                <a:gd name="T5" fmla="*/ 14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144">
                  <a:moveTo>
                    <a:pt x="12" y="0"/>
                  </a:moveTo>
                  <a:cubicBezTo>
                    <a:pt x="19" y="30"/>
                    <a:pt x="26" y="60"/>
                    <a:pt x="24" y="84"/>
                  </a:cubicBezTo>
                  <a:cubicBezTo>
                    <a:pt x="22" y="108"/>
                    <a:pt x="11" y="126"/>
                    <a:pt x="0" y="144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10"/>
            <p:cNvSpPr>
              <a:spLocks noChangeShapeType="1"/>
            </p:cNvSpPr>
            <p:nvPr/>
          </p:nvSpPr>
          <p:spPr bwMode="auto">
            <a:xfrm>
              <a:off x="4579" y="3681"/>
              <a:ext cx="36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 Box 11"/>
            <p:cNvSpPr txBox="1">
              <a:spLocks noChangeArrowheads="1"/>
            </p:cNvSpPr>
            <p:nvPr/>
          </p:nvSpPr>
          <p:spPr bwMode="auto">
            <a:xfrm>
              <a:off x="4576" y="3653"/>
              <a:ext cx="38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/>
                <a:t>M</a:t>
              </a:r>
              <a:r>
                <a:rPr lang="en-US" altLang="en-US" baseline="-25000"/>
                <a:t>1</a:t>
              </a:r>
            </a:p>
          </p:txBody>
        </p:sp>
        <p:sp>
          <p:nvSpPr>
            <p:cNvPr id="17" name="Line 12"/>
            <p:cNvSpPr>
              <a:spLocks noChangeShapeType="1"/>
            </p:cNvSpPr>
            <p:nvPr/>
          </p:nvSpPr>
          <p:spPr bwMode="auto">
            <a:xfrm>
              <a:off x="5556" y="3953"/>
              <a:ext cx="380" cy="34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8" name="Group 14"/>
            <p:cNvGrpSpPr>
              <a:grpSpLocks/>
            </p:cNvGrpSpPr>
            <p:nvPr/>
          </p:nvGrpSpPr>
          <p:grpSpPr bwMode="auto">
            <a:xfrm>
              <a:off x="4990" y="3535"/>
              <a:ext cx="495" cy="473"/>
              <a:chOff x="4662" y="3193"/>
              <a:chExt cx="495" cy="473"/>
            </a:xfrm>
          </p:grpSpPr>
          <p:sp>
            <p:nvSpPr>
              <p:cNvPr id="20" name="Line 15"/>
              <p:cNvSpPr>
                <a:spLocks noChangeShapeType="1"/>
              </p:cNvSpPr>
              <p:nvPr/>
            </p:nvSpPr>
            <p:spPr bwMode="auto">
              <a:xfrm flipV="1">
                <a:off x="4662" y="3269"/>
                <a:ext cx="363" cy="397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Line 16"/>
              <p:cNvSpPr>
                <a:spLocks noChangeShapeType="1"/>
              </p:cNvSpPr>
              <p:nvPr/>
            </p:nvSpPr>
            <p:spPr bwMode="auto">
              <a:xfrm flipV="1">
                <a:off x="4662" y="3469"/>
                <a:ext cx="495" cy="197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Line 17"/>
              <p:cNvSpPr>
                <a:spLocks noChangeShapeType="1"/>
              </p:cNvSpPr>
              <p:nvPr/>
            </p:nvSpPr>
            <p:spPr bwMode="auto">
              <a:xfrm flipV="1">
                <a:off x="4662" y="3313"/>
                <a:ext cx="423" cy="353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Line 18"/>
              <p:cNvSpPr>
                <a:spLocks noChangeShapeType="1"/>
              </p:cNvSpPr>
              <p:nvPr/>
            </p:nvSpPr>
            <p:spPr bwMode="auto">
              <a:xfrm flipV="1">
                <a:off x="4662" y="3385"/>
                <a:ext cx="471" cy="281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Line 19"/>
              <p:cNvSpPr>
                <a:spLocks noChangeShapeType="1"/>
              </p:cNvSpPr>
              <p:nvPr/>
            </p:nvSpPr>
            <p:spPr bwMode="auto">
              <a:xfrm flipV="1">
                <a:off x="4662" y="3565"/>
                <a:ext cx="495" cy="101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Line 20"/>
              <p:cNvSpPr>
                <a:spLocks noChangeShapeType="1"/>
              </p:cNvSpPr>
              <p:nvPr/>
            </p:nvSpPr>
            <p:spPr bwMode="auto">
              <a:xfrm flipV="1">
                <a:off x="4662" y="3193"/>
                <a:ext cx="303" cy="473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9" name="Rectangle 34"/>
            <p:cNvSpPr>
              <a:spLocks noChangeArrowheads="1"/>
            </p:cNvSpPr>
            <p:nvPr/>
          </p:nvSpPr>
          <p:spPr bwMode="auto">
            <a:xfrm>
              <a:off x="5549" y="4194"/>
              <a:ext cx="35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/>
                <a:t>M</a:t>
              </a:r>
              <a:r>
                <a:rPr lang="en-US" altLang="en-US" baseline="-25000"/>
                <a:t>2</a:t>
              </a:r>
            </a:p>
          </p:txBody>
        </p:sp>
      </p:grpSp>
      <p:grpSp>
        <p:nvGrpSpPr>
          <p:cNvPr id="26" name="Group 58"/>
          <p:cNvGrpSpPr>
            <a:grpSpLocks/>
          </p:cNvGrpSpPr>
          <p:nvPr/>
        </p:nvGrpSpPr>
        <p:grpSpPr bwMode="auto">
          <a:xfrm>
            <a:off x="2214564" y="5308257"/>
            <a:ext cx="3587750" cy="1455737"/>
            <a:chOff x="2434" y="3607"/>
            <a:chExt cx="2260" cy="917"/>
          </a:xfrm>
        </p:grpSpPr>
        <p:grpSp>
          <p:nvGrpSpPr>
            <p:cNvPr id="27" name="Group 56"/>
            <p:cNvGrpSpPr>
              <a:grpSpLocks/>
            </p:cNvGrpSpPr>
            <p:nvPr/>
          </p:nvGrpSpPr>
          <p:grpSpPr bwMode="auto">
            <a:xfrm>
              <a:off x="2591" y="3607"/>
              <a:ext cx="1531" cy="665"/>
              <a:chOff x="2591" y="3607"/>
              <a:chExt cx="1531" cy="665"/>
            </a:xfrm>
          </p:grpSpPr>
          <p:grpSp>
            <p:nvGrpSpPr>
              <p:cNvPr id="29" name="Group 49"/>
              <p:cNvGrpSpPr>
                <a:grpSpLocks/>
              </p:cNvGrpSpPr>
              <p:nvPr/>
            </p:nvGrpSpPr>
            <p:grpSpPr bwMode="auto">
              <a:xfrm>
                <a:off x="3000" y="4014"/>
                <a:ext cx="1122" cy="258"/>
                <a:chOff x="2184" y="4068"/>
                <a:chExt cx="1122" cy="258"/>
              </a:xfrm>
            </p:grpSpPr>
            <p:sp>
              <p:nvSpPr>
                <p:cNvPr id="42" name="Freeform 35"/>
                <p:cNvSpPr>
                  <a:spLocks/>
                </p:cNvSpPr>
                <p:nvPr/>
              </p:nvSpPr>
              <p:spPr bwMode="auto">
                <a:xfrm>
                  <a:off x="2208" y="4074"/>
                  <a:ext cx="1086" cy="252"/>
                </a:xfrm>
                <a:custGeom>
                  <a:avLst/>
                  <a:gdLst>
                    <a:gd name="T0" fmla="*/ 1086 w 1086"/>
                    <a:gd name="T1" fmla="*/ 0 h 252"/>
                    <a:gd name="T2" fmla="*/ 628 w 1086"/>
                    <a:gd name="T3" fmla="*/ 0 h 252"/>
                    <a:gd name="T4" fmla="*/ 0 w 1086"/>
                    <a:gd name="T5" fmla="*/ 252 h 252"/>
                    <a:gd name="T6" fmla="*/ 1086 w 1086"/>
                    <a:gd name="T7" fmla="*/ 0 h 2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86" h="252">
                      <a:moveTo>
                        <a:pt x="1086" y="0"/>
                      </a:moveTo>
                      <a:lnTo>
                        <a:pt x="628" y="0"/>
                      </a:lnTo>
                      <a:lnTo>
                        <a:pt x="0" y="252"/>
                      </a:lnTo>
                      <a:lnTo>
                        <a:pt x="1086" y="0"/>
                      </a:lnTo>
                      <a:close/>
                    </a:path>
                  </a:pathLst>
                </a:custGeom>
                <a:solidFill>
                  <a:srgbClr val="DDDDD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" name="Freeform 36"/>
                <p:cNvSpPr>
                  <a:spLocks/>
                </p:cNvSpPr>
                <p:nvPr/>
              </p:nvSpPr>
              <p:spPr bwMode="auto">
                <a:xfrm>
                  <a:off x="2184" y="4068"/>
                  <a:ext cx="1122" cy="258"/>
                </a:xfrm>
                <a:custGeom>
                  <a:avLst/>
                  <a:gdLst>
                    <a:gd name="T0" fmla="*/ 1122 w 1122"/>
                    <a:gd name="T1" fmla="*/ 3 h 258"/>
                    <a:gd name="T2" fmla="*/ 658 w 1122"/>
                    <a:gd name="T3" fmla="*/ 0 h 258"/>
                    <a:gd name="T4" fmla="*/ 0 w 1122"/>
                    <a:gd name="T5" fmla="*/ 258 h 2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122" h="258">
                      <a:moveTo>
                        <a:pt x="1122" y="3"/>
                      </a:moveTo>
                      <a:lnTo>
                        <a:pt x="658" y="0"/>
                      </a:lnTo>
                      <a:lnTo>
                        <a:pt x="0" y="258"/>
                      </a:lnTo>
                    </a:path>
                  </a:pathLst>
                </a:custGeom>
                <a:noFill/>
                <a:ln w="28575" cap="flat" cmpd="sng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0" name="Line 39"/>
              <p:cNvSpPr>
                <a:spLocks noChangeShapeType="1"/>
              </p:cNvSpPr>
              <p:nvPr/>
            </p:nvSpPr>
            <p:spPr bwMode="auto">
              <a:xfrm rot="-1591167">
                <a:off x="2790" y="4162"/>
                <a:ext cx="248" cy="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Rectangle 40"/>
              <p:cNvSpPr>
                <a:spLocks noChangeArrowheads="1"/>
              </p:cNvSpPr>
              <p:nvPr/>
            </p:nvSpPr>
            <p:spPr bwMode="auto">
              <a:xfrm>
                <a:off x="2591" y="3762"/>
                <a:ext cx="49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3399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/>
                  <a:t>M=1</a:t>
                </a:r>
                <a:endParaRPr lang="en-US" altLang="en-US" baseline="-25000"/>
              </a:p>
            </p:txBody>
          </p:sp>
          <p:grpSp>
            <p:nvGrpSpPr>
              <p:cNvPr id="32" name="Group 41"/>
              <p:cNvGrpSpPr>
                <a:grpSpLocks/>
              </p:cNvGrpSpPr>
              <p:nvPr/>
            </p:nvGrpSpPr>
            <p:grpSpPr bwMode="auto">
              <a:xfrm flipH="1">
                <a:off x="3244" y="3607"/>
                <a:ext cx="411" cy="425"/>
                <a:chOff x="4662" y="3193"/>
                <a:chExt cx="495" cy="473"/>
              </a:xfrm>
            </p:grpSpPr>
            <p:sp>
              <p:nvSpPr>
                <p:cNvPr id="36" name="Line 42"/>
                <p:cNvSpPr>
                  <a:spLocks noChangeShapeType="1"/>
                </p:cNvSpPr>
                <p:nvPr/>
              </p:nvSpPr>
              <p:spPr bwMode="auto">
                <a:xfrm flipV="1">
                  <a:off x="4662" y="3269"/>
                  <a:ext cx="363" cy="397"/>
                </a:xfrm>
                <a:prstGeom prst="line">
                  <a:avLst/>
                </a:prstGeom>
                <a:noFill/>
                <a:ln w="12700">
                  <a:solidFill>
                    <a:srgbClr val="3399FF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7" name="Line 43"/>
                <p:cNvSpPr>
                  <a:spLocks noChangeShapeType="1"/>
                </p:cNvSpPr>
                <p:nvPr/>
              </p:nvSpPr>
              <p:spPr bwMode="auto">
                <a:xfrm flipV="1">
                  <a:off x="4662" y="3469"/>
                  <a:ext cx="495" cy="197"/>
                </a:xfrm>
                <a:prstGeom prst="line">
                  <a:avLst/>
                </a:prstGeom>
                <a:noFill/>
                <a:ln w="12700">
                  <a:solidFill>
                    <a:srgbClr val="3399FF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8" name="Line 44"/>
                <p:cNvSpPr>
                  <a:spLocks noChangeShapeType="1"/>
                </p:cNvSpPr>
                <p:nvPr/>
              </p:nvSpPr>
              <p:spPr bwMode="auto">
                <a:xfrm flipV="1">
                  <a:off x="4662" y="3313"/>
                  <a:ext cx="423" cy="353"/>
                </a:xfrm>
                <a:prstGeom prst="line">
                  <a:avLst/>
                </a:prstGeom>
                <a:noFill/>
                <a:ln w="12700">
                  <a:solidFill>
                    <a:srgbClr val="3399FF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9" name="Line 45"/>
                <p:cNvSpPr>
                  <a:spLocks noChangeShapeType="1"/>
                </p:cNvSpPr>
                <p:nvPr/>
              </p:nvSpPr>
              <p:spPr bwMode="auto">
                <a:xfrm flipV="1">
                  <a:off x="4662" y="3385"/>
                  <a:ext cx="471" cy="281"/>
                </a:xfrm>
                <a:prstGeom prst="line">
                  <a:avLst/>
                </a:prstGeom>
                <a:noFill/>
                <a:ln w="12700">
                  <a:solidFill>
                    <a:srgbClr val="3399FF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" name="Line 46"/>
                <p:cNvSpPr>
                  <a:spLocks noChangeShapeType="1"/>
                </p:cNvSpPr>
                <p:nvPr/>
              </p:nvSpPr>
              <p:spPr bwMode="auto">
                <a:xfrm flipV="1">
                  <a:off x="4662" y="3565"/>
                  <a:ext cx="495" cy="101"/>
                </a:xfrm>
                <a:prstGeom prst="line">
                  <a:avLst/>
                </a:prstGeom>
                <a:noFill/>
                <a:ln w="12700">
                  <a:solidFill>
                    <a:srgbClr val="3399FF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" name="Line 47"/>
                <p:cNvSpPr>
                  <a:spLocks noChangeShapeType="1"/>
                </p:cNvSpPr>
                <p:nvPr/>
              </p:nvSpPr>
              <p:spPr bwMode="auto">
                <a:xfrm flipV="1">
                  <a:off x="4662" y="3193"/>
                  <a:ext cx="303" cy="473"/>
                </a:xfrm>
                <a:prstGeom prst="line">
                  <a:avLst/>
                </a:prstGeom>
                <a:noFill/>
                <a:ln w="12700">
                  <a:solidFill>
                    <a:srgbClr val="3399FF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3" name="Line 52"/>
              <p:cNvSpPr>
                <a:spLocks noChangeShapeType="1"/>
              </p:cNvSpPr>
              <p:nvPr/>
            </p:nvSpPr>
            <p:spPr bwMode="auto">
              <a:xfrm>
                <a:off x="3210" y="4020"/>
                <a:ext cx="4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Rectangle 53"/>
              <p:cNvSpPr>
                <a:spLocks noChangeArrowheads="1"/>
              </p:cNvSpPr>
              <p:nvPr/>
            </p:nvSpPr>
            <p:spPr bwMode="auto">
              <a:xfrm>
                <a:off x="3065" y="3904"/>
                <a:ext cx="268" cy="26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sz="2200">
                    <a:sym typeface="Symbol" pitchFamily="18" charset="2"/>
                  </a:rPr>
                  <a:t></a:t>
                </a:r>
                <a:r>
                  <a:rPr lang="en-US" altLang="en-US" sz="2200" baseline="-25000"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35" name="Freeform 55"/>
              <p:cNvSpPr>
                <a:spLocks/>
              </p:cNvSpPr>
              <p:nvPr/>
            </p:nvSpPr>
            <p:spPr bwMode="auto">
              <a:xfrm>
                <a:off x="3328" y="4026"/>
                <a:ext cx="14" cy="108"/>
              </a:xfrm>
              <a:custGeom>
                <a:avLst/>
                <a:gdLst>
                  <a:gd name="T0" fmla="*/ 2 w 14"/>
                  <a:gd name="T1" fmla="*/ 0 h 108"/>
                  <a:gd name="T2" fmla="*/ 2 w 14"/>
                  <a:gd name="T3" fmla="*/ 60 h 108"/>
                  <a:gd name="T4" fmla="*/ 14 w 14"/>
                  <a:gd name="T5" fmla="*/ 108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4" h="108">
                    <a:moveTo>
                      <a:pt x="2" y="0"/>
                    </a:moveTo>
                    <a:cubicBezTo>
                      <a:pt x="1" y="21"/>
                      <a:pt x="0" y="42"/>
                      <a:pt x="2" y="60"/>
                    </a:cubicBezTo>
                    <a:cubicBezTo>
                      <a:pt x="4" y="78"/>
                      <a:pt x="9" y="93"/>
                      <a:pt x="14" y="108"/>
                    </a:cubicBezTo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8" name="Rectangle 57"/>
            <p:cNvSpPr>
              <a:spLocks noChangeArrowheads="1"/>
            </p:cNvSpPr>
            <p:nvPr/>
          </p:nvSpPr>
          <p:spPr bwMode="auto">
            <a:xfrm>
              <a:off x="2434" y="4255"/>
              <a:ext cx="2260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200">
                  <a:solidFill>
                    <a:srgbClr val="006600"/>
                  </a:solidFill>
                  <a:sym typeface="Symbol" pitchFamily="18" charset="2"/>
                </a:rPr>
                <a:t></a:t>
              </a:r>
              <a:r>
                <a:rPr lang="en-US" altLang="en-US" sz="2200" baseline="-25000">
                  <a:solidFill>
                    <a:srgbClr val="006600"/>
                  </a:solidFill>
                  <a:sym typeface="Symbol" pitchFamily="18" charset="2"/>
                </a:rPr>
                <a:t>1</a:t>
              </a:r>
              <a:r>
                <a:rPr lang="en-US" altLang="en-US" sz="2200">
                  <a:solidFill>
                    <a:srgbClr val="006600"/>
                  </a:solidFill>
                  <a:sym typeface="Symbol" pitchFamily="18" charset="2"/>
                </a:rPr>
                <a:t> is turn angle for M=1 to M</a:t>
              </a:r>
              <a:r>
                <a:rPr lang="en-US" altLang="en-US" sz="2200" baseline="-25000">
                  <a:solidFill>
                    <a:srgbClr val="006600"/>
                  </a:solidFill>
                  <a:sym typeface="Symbol" pitchFamily="18" charset="2"/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20507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Using the </a:t>
            </a:r>
            <a:r>
              <a:rPr lang="en-US" sz="3600" dirty="0" err="1" smtClean="0"/>
              <a:t>Prandtl</a:t>
            </a:r>
            <a:r>
              <a:rPr lang="en-US" sz="3600" dirty="0" smtClean="0"/>
              <a:t> Meyer Tables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229600" cy="4525963"/>
          </a:xfrm>
        </p:spPr>
        <p:txBody>
          <a:bodyPr/>
          <a:lstStyle/>
          <a:p>
            <a:r>
              <a:rPr lang="en-US" dirty="0" smtClean="0"/>
              <a:t>To find M</a:t>
            </a:r>
            <a:r>
              <a:rPr lang="en-US" baseline="-25000" dirty="0" smtClean="0"/>
              <a:t>2</a:t>
            </a:r>
            <a:r>
              <a:rPr lang="en-US" dirty="0" smtClean="0"/>
              <a:t> given M</a:t>
            </a:r>
            <a:r>
              <a:rPr lang="en-US" baseline="-25000" dirty="0" smtClean="0"/>
              <a:t>1</a:t>
            </a:r>
            <a:r>
              <a:rPr lang="en-US" dirty="0" smtClean="0"/>
              <a:t> and </a:t>
            </a:r>
            <a:r>
              <a:rPr lang="en-US" dirty="0" smtClean="0">
                <a:latin typeface="Symbol" panose="05050102010706020507" pitchFamily="18" charset="2"/>
              </a:rPr>
              <a:t>d</a:t>
            </a:r>
          </a:p>
          <a:p>
            <a:pPr lvl="1"/>
            <a:r>
              <a:rPr lang="en-US" dirty="0" smtClean="0"/>
              <a:t>Find </a:t>
            </a:r>
            <a:r>
              <a:rPr lang="en-US" i="1" dirty="0" smtClean="0"/>
              <a:t>v</a:t>
            </a:r>
            <a:r>
              <a:rPr lang="en-US" baseline="-25000" dirty="0" smtClean="0"/>
              <a:t>1</a:t>
            </a:r>
            <a:r>
              <a:rPr lang="en-US" dirty="0" smtClean="0"/>
              <a:t> (for given M</a:t>
            </a:r>
            <a:r>
              <a:rPr lang="en-US" baseline="-25000" dirty="0" smtClean="0"/>
              <a:t>1</a:t>
            </a:r>
            <a:r>
              <a:rPr lang="en-US" dirty="0" smtClean="0"/>
              <a:t>) from table</a:t>
            </a:r>
          </a:p>
          <a:p>
            <a:pPr lvl="1"/>
            <a:r>
              <a:rPr lang="en-US" dirty="0" smtClean="0"/>
              <a:t>Get </a:t>
            </a:r>
            <a:r>
              <a:rPr lang="en-US" i="1" dirty="0" smtClean="0"/>
              <a:t>v</a:t>
            </a:r>
            <a:r>
              <a:rPr lang="en-US" baseline="-25000" dirty="0" smtClean="0"/>
              <a:t>2</a:t>
            </a:r>
            <a:r>
              <a:rPr lang="en-US" dirty="0" smtClean="0"/>
              <a:t> from </a:t>
            </a:r>
            <a:r>
              <a:rPr lang="en-US" dirty="0" smtClean="0">
                <a:latin typeface="Symbol" panose="05050102010706020507" pitchFamily="18" charset="2"/>
              </a:rPr>
              <a:t>d</a:t>
            </a:r>
            <a:r>
              <a:rPr lang="en-US" dirty="0" smtClean="0"/>
              <a:t>=</a:t>
            </a:r>
            <a:r>
              <a:rPr lang="en-US" i="1" dirty="0" smtClean="0"/>
              <a:t>v</a:t>
            </a:r>
            <a:r>
              <a:rPr lang="en-US" baseline="-25000" dirty="0" smtClean="0"/>
              <a:t>2</a:t>
            </a:r>
            <a:r>
              <a:rPr lang="en-US" dirty="0" smtClean="0"/>
              <a:t>-</a:t>
            </a:r>
            <a:r>
              <a:rPr lang="en-US" i="1" dirty="0" smtClean="0"/>
              <a:t>v</a:t>
            </a:r>
            <a:r>
              <a:rPr lang="en-US" baseline="-25000" dirty="0" smtClean="0"/>
              <a:t>1</a:t>
            </a:r>
          </a:p>
          <a:p>
            <a:pPr lvl="1"/>
            <a:r>
              <a:rPr lang="en-US" dirty="0" smtClean="0"/>
              <a:t>Look up </a:t>
            </a:r>
            <a:r>
              <a:rPr lang="en-US" i="1" dirty="0" smtClean="0"/>
              <a:t>v</a:t>
            </a:r>
            <a:r>
              <a:rPr lang="en-US" baseline="-25000" dirty="0" smtClean="0"/>
              <a:t>2</a:t>
            </a:r>
            <a:r>
              <a:rPr lang="en-US" dirty="0" smtClean="0"/>
              <a:t> in table to find M</a:t>
            </a:r>
            <a:r>
              <a:rPr lang="en-US" baseline="-25000" dirty="0" smtClean="0"/>
              <a:t>2</a:t>
            </a:r>
            <a:endParaRPr lang="en-US" baseline="-25000" dirty="0"/>
          </a:p>
          <a:p>
            <a:r>
              <a:rPr lang="en-US" dirty="0" smtClean="0"/>
              <a:t>To find T</a:t>
            </a:r>
            <a:r>
              <a:rPr lang="en-US" baseline="-25000" dirty="0" smtClean="0"/>
              <a:t>2</a:t>
            </a:r>
            <a:r>
              <a:rPr lang="en-US" dirty="0" smtClean="0"/>
              <a:t>, P</a:t>
            </a:r>
            <a:r>
              <a:rPr lang="en-US" baseline="-25000" dirty="0" smtClean="0"/>
              <a:t>2</a:t>
            </a:r>
            <a:r>
              <a:rPr lang="en-US" dirty="0" smtClean="0"/>
              <a:t>,…</a:t>
            </a:r>
          </a:p>
          <a:p>
            <a:pPr lvl="1"/>
            <a:r>
              <a:rPr lang="en-US" dirty="0" smtClean="0"/>
              <a:t>Use </a:t>
            </a:r>
            <a:r>
              <a:rPr lang="en-US" dirty="0" smtClean="0">
                <a:solidFill>
                  <a:srgbClr val="FF0000"/>
                </a:solidFill>
              </a:rPr>
              <a:t>isentropic flow relations </a:t>
            </a:r>
            <a:r>
              <a:rPr lang="en-US" dirty="0" smtClean="0"/>
              <a:t>since expansion is isentropic (no shock)</a:t>
            </a:r>
          </a:p>
          <a:p>
            <a:pPr lvl="1"/>
            <a:r>
              <a:rPr lang="en-US" dirty="0" smtClean="0"/>
              <a:t>e.g.,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3515250"/>
              </p:ext>
            </p:extLst>
          </p:nvPr>
        </p:nvGraphicFramePr>
        <p:xfrm>
          <a:off x="2057400" y="5548312"/>
          <a:ext cx="3524250" cy="1157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6" name="Equation" r:id="rId3" imgW="2323800" imgH="761760" progId="Equation.DSMT4">
                  <p:embed/>
                </p:oleObj>
              </mc:Choice>
              <mc:Fallback>
                <p:oleObj name="Equation" r:id="rId3" imgW="2323800" imgH="76176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5548312"/>
                        <a:ext cx="3524250" cy="1157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971800" y="5334000"/>
            <a:ext cx="10933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const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" name="Group 4"/>
          <p:cNvGrpSpPr>
            <a:grpSpLocks/>
          </p:cNvGrpSpPr>
          <p:nvPr/>
        </p:nvGrpSpPr>
        <p:grpSpPr bwMode="auto">
          <a:xfrm>
            <a:off x="5940885" y="1737519"/>
            <a:ext cx="2873375" cy="1503362"/>
            <a:chOff x="3958" y="1483"/>
            <a:chExt cx="1810" cy="947"/>
          </a:xfrm>
        </p:grpSpPr>
        <p:sp>
          <p:nvSpPr>
            <p:cNvPr id="9" name="Line 5"/>
            <p:cNvSpPr>
              <a:spLocks noChangeShapeType="1"/>
            </p:cNvSpPr>
            <p:nvPr/>
          </p:nvSpPr>
          <p:spPr bwMode="auto">
            <a:xfrm>
              <a:off x="4822" y="1956"/>
              <a:ext cx="3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6"/>
            <p:cNvSpPr>
              <a:spLocks/>
            </p:cNvSpPr>
            <p:nvPr/>
          </p:nvSpPr>
          <p:spPr bwMode="auto">
            <a:xfrm>
              <a:off x="3964" y="1968"/>
              <a:ext cx="1380" cy="420"/>
            </a:xfrm>
            <a:custGeom>
              <a:avLst/>
              <a:gdLst>
                <a:gd name="T0" fmla="*/ 0 w 1380"/>
                <a:gd name="T1" fmla="*/ 0 h 420"/>
                <a:gd name="T2" fmla="*/ 876 w 1380"/>
                <a:gd name="T3" fmla="*/ 0 h 420"/>
                <a:gd name="T4" fmla="*/ 1380 w 1380"/>
                <a:gd name="T5" fmla="*/ 420 h 420"/>
                <a:gd name="T6" fmla="*/ 0 w 1380"/>
                <a:gd name="T7" fmla="*/ 0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80" h="420">
                  <a:moveTo>
                    <a:pt x="0" y="0"/>
                  </a:moveTo>
                  <a:lnTo>
                    <a:pt x="876" y="0"/>
                  </a:lnTo>
                  <a:lnTo>
                    <a:pt x="1380" y="4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7"/>
            <p:cNvSpPr>
              <a:spLocks/>
            </p:cNvSpPr>
            <p:nvPr/>
          </p:nvSpPr>
          <p:spPr bwMode="auto">
            <a:xfrm>
              <a:off x="3958" y="1962"/>
              <a:ext cx="1386" cy="438"/>
            </a:xfrm>
            <a:custGeom>
              <a:avLst/>
              <a:gdLst>
                <a:gd name="T0" fmla="*/ 0 w 1386"/>
                <a:gd name="T1" fmla="*/ 0 h 438"/>
                <a:gd name="T2" fmla="*/ 876 w 1386"/>
                <a:gd name="T3" fmla="*/ 0 h 438"/>
                <a:gd name="T4" fmla="*/ 1386 w 1386"/>
                <a:gd name="T5" fmla="*/ 438 h 4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86" h="438">
                  <a:moveTo>
                    <a:pt x="0" y="0"/>
                  </a:moveTo>
                  <a:lnTo>
                    <a:pt x="876" y="0"/>
                  </a:lnTo>
                  <a:lnTo>
                    <a:pt x="1386" y="438"/>
                  </a:ln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Text Box 8"/>
            <p:cNvSpPr txBox="1">
              <a:spLocks noChangeArrowheads="1"/>
            </p:cNvSpPr>
            <p:nvPr/>
          </p:nvSpPr>
          <p:spPr bwMode="auto">
            <a:xfrm>
              <a:off x="4937" y="1975"/>
              <a:ext cx="713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1800" dirty="0" smtClean="0">
                  <a:latin typeface="Symbol" panose="05050102010706020507" pitchFamily="18" charset="2"/>
                  <a:sym typeface="Symbol" pitchFamily="18" charset="2"/>
                </a:rPr>
                <a:t>d </a:t>
              </a:r>
              <a:r>
                <a:rPr lang="en-US" altLang="en-US" sz="1800" dirty="0" smtClean="0">
                  <a:sym typeface="Symbol" pitchFamily="18" charset="2"/>
                </a:rPr>
                <a:t>=</a:t>
              </a:r>
              <a:r>
                <a:rPr lang="en-US" altLang="en-US" sz="1800" dirty="0">
                  <a:sym typeface="Symbol" pitchFamily="18" charset="2"/>
                </a:rPr>
                <a:t></a:t>
              </a:r>
              <a:r>
                <a:rPr lang="en-US" altLang="en-US" sz="1800" baseline="-25000" dirty="0">
                  <a:sym typeface="Symbol" pitchFamily="18" charset="2"/>
                </a:rPr>
                <a:t>2</a:t>
              </a:r>
              <a:r>
                <a:rPr lang="en-US" altLang="en-US" sz="1800" dirty="0">
                  <a:sym typeface="Symbol" pitchFamily="18" charset="2"/>
                </a:rPr>
                <a:t>-</a:t>
              </a:r>
              <a:r>
                <a:rPr lang="en-US" altLang="en-US" sz="1800" baseline="-25000" dirty="0">
                  <a:sym typeface="Symbol" pitchFamily="18" charset="2"/>
                </a:rPr>
                <a:t>1</a:t>
              </a:r>
            </a:p>
          </p:txBody>
        </p:sp>
        <p:sp>
          <p:nvSpPr>
            <p:cNvPr id="13" name="Freeform 9"/>
            <p:cNvSpPr>
              <a:spLocks/>
            </p:cNvSpPr>
            <p:nvPr/>
          </p:nvSpPr>
          <p:spPr bwMode="auto">
            <a:xfrm>
              <a:off x="5014" y="1950"/>
              <a:ext cx="26" cy="144"/>
            </a:xfrm>
            <a:custGeom>
              <a:avLst/>
              <a:gdLst>
                <a:gd name="T0" fmla="*/ 12 w 26"/>
                <a:gd name="T1" fmla="*/ 0 h 144"/>
                <a:gd name="T2" fmla="*/ 24 w 26"/>
                <a:gd name="T3" fmla="*/ 84 h 144"/>
                <a:gd name="T4" fmla="*/ 0 w 26"/>
                <a:gd name="T5" fmla="*/ 14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144">
                  <a:moveTo>
                    <a:pt x="12" y="0"/>
                  </a:moveTo>
                  <a:cubicBezTo>
                    <a:pt x="19" y="30"/>
                    <a:pt x="26" y="60"/>
                    <a:pt x="24" y="84"/>
                  </a:cubicBezTo>
                  <a:cubicBezTo>
                    <a:pt x="22" y="108"/>
                    <a:pt x="11" y="126"/>
                    <a:pt x="0" y="144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10"/>
            <p:cNvSpPr>
              <a:spLocks noChangeShapeType="1"/>
            </p:cNvSpPr>
            <p:nvPr/>
          </p:nvSpPr>
          <p:spPr bwMode="auto">
            <a:xfrm>
              <a:off x="4411" y="1629"/>
              <a:ext cx="36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Text Box 11"/>
            <p:cNvSpPr txBox="1">
              <a:spLocks noChangeArrowheads="1"/>
            </p:cNvSpPr>
            <p:nvPr/>
          </p:nvSpPr>
          <p:spPr bwMode="auto">
            <a:xfrm>
              <a:off x="4408" y="1601"/>
              <a:ext cx="38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/>
                <a:t>M</a:t>
              </a:r>
              <a:r>
                <a:rPr lang="en-US" altLang="en-US" baseline="-25000"/>
                <a:t>1</a:t>
              </a:r>
            </a:p>
          </p:txBody>
        </p:sp>
        <p:sp>
          <p:nvSpPr>
            <p:cNvPr id="16" name="Line 12"/>
            <p:cNvSpPr>
              <a:spLocks noChangeShapeType="1"/>
            </p:cNvSpPr>
            <p:nvPr/>
          </p:nvSpPr>
          <p:spPr bwMode="auto">
            <a:xfrm>
              <a:off x="5388" y="1901"/>
              <a:ext cx="380" cy="34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7" name="Group 13"/>
            <p:cNvGrpSpPr>
              <a:grpSpLocks/>
            </p:cNvGrpSpPr>
            <p:nvPr/>
          </p:nvGrpSpPr>
          <p:grpSpPr bwMode="auto">
            <a:xfrm>
              <a:off x="4822" y="1483"/>
              <a:ext cx="495" cy="473"/>
              <a:chOff x="4662" y="3193"/>
              <a:chExt cx="495" cy="473"/>
            </a:xfrm>
          </p:grpSpPr>
          <p:sp>
            <p:nvSpPr>
              <p:cNvPr id="19" name="Line 14"/>
              <p:cNvSpPr>
                <a:spLocks noChangeShapeType="1"/>
              </p:cNvSpPr>
              <p:nvPr/>
            </p:nvSpPr>
            <p:spPr bwMode="auto">
              <a:xfrm flipV="1">
                <a:off x="4662" y="3269"/>
                <a:ext cx="363" cy="397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Line 15"/>
              <p:cNvSpPr>
                <a:spLocks noChangeShapeType="1"/>
              </p:cNvSpPr>
              <p:nvPr/>
            </p:nvSpPr>
            <p:spPr bwMode="auto">
              <a:xfrm flipV="1">
                <a:off x="4662" y="3469"/>
                <a:ext cx="495" cy="197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Line 16"/>
              <p:cNvSpPr>
                <a:spLocks noChangeShapeType="1"/>
              </p:cNvSpPr>
              <p:nvPr/>
            </p:nvSpPr>
            <p:spPr bwMode="auto">
              <a:xfrm flipV="1">
                <a:off x="4662" y="3313"/>
                <a:ext cx="423" cy="353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Line 17"/>
              <p:cNvSpPr>
                <a:spLocks noChangeShapeType="1"/>
              </p:cNvSpPr>
              <p:nvPr/>
            </p:nvSpPr>
            <p:spPr bwMode="auto">
              <a:xfrm flipV="1">
                <a:off x="4662" y="3385"/>
                <a:ext cx="471" cy="281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Line 18"/>
              <p:cNvSpPr>
                <a:spLocks noChangeShapeType="1"/>
              </p:cNvSpPr>
              <p:nvPr/>
            </p:nvSpPr>
            <p:spPr bwMode="auto">
              <a:xfrm flipV="1">
                <a:off x="4662" y="3565"/>
                <a:ext cx="495" cy="101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Line 19"/>
              <p:cNvSpPr>
                <a:spLocks noChangeShapeType="1"/>
              </p:cNvSpPr>
              <p:nvPr/>
            </p:nvSpPr>
            <p:spPr bwMode="auto">
              <a:xfrm flipV="1">
                <a:off x="4662" y="3193"/>
                <a:ext cx="303" cy="473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8" name="Rectangle 20"/>
            <p:cNvSpPr>
              <a:spLocks noChangeArrowheads="1"/>
            </p:cNvSpPr>
            <p:nvPr/>
          </p:nvSpPr>
          <p:spPr bwMode="auto">
            <a:xfrm>
              <a:off x="5381" y="2142"/>
              <a:ext cx="35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/>
                <a:t>M</a:t>
              </a:r>
              <a:r>
                <a:rPr lang="en-US" altLang="en-US" baseline="-25000"/>
                <a:t>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73016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229600" cy="4525963"/>
          </a:xfrm>
        </p:spPr>
        <p:txBody>
          <a:bodyPr/>
          <a:lstStyle/>
          <a:p>
            <a:r>
              <a:rPr lang="en-US" dirty="0" smtClean="0"/>
              <a:t>Given: uniform Mach 2 flow of nitrogen at 300 K flows over compound wall corner: two turns, 20</a:t>
            </a:r>
            <a:r>
              <a:rPr lang="en-US" baseline="30000" dirty="0" smtClean="0"/>
              <a:t>o</a:t>
            </a:r>
            <a:r>
              <a:rPr lang="en-US" dirty="0" smtClean="0"/>
              <a:t> and 6</a:t>
            </a:r>
            <a:r>
              <a:rPr lang="en-US" baseline="30000" dirty="0" smtClean="0"/>
              <a:t>o</a:t>
            </a:r>
          </a:p>
          <a:p>
            <a:r>
              <a:rPr lang="en-US" dirty="0" smtClean="0"/>
              <a:t>Find: M and T after final turn</a:t>
            </a:r>
          </a:p>
          <a:p>
            <a:r>
              <a:rPr lang="en-US" dirty="0" smtClean="0"/>
              <a:t>Assume: N</a:t>
            </a:r>
            <a:r>
              <a:rPr lang="en-US" baseline="-25000" dirty="0" smtClean="0"/>
              <a:t>2</a:t>
            </a:r>
            <a:r>
              <a:rPr lang="en-US" dirty="0" smtClean="0"/>
              <a:t> is TPG/CPG with </a:t>
            </a:r>
            <a:r>
              <a:rPr lang="en-US" dirty="0" smtClean="0">
                <a:latin typeface="Symbol" panose="05050102010706020507" pitchFamily="18" charset="2"/>
              </a:rPr>
              <a:t>g</a:t>
            </a:r>
            <a:r>
              <a:rPr lang="en-US" dirty="0" smtClean="0"/>
              <a:t>=1.4, steady, adiabatic, no work, </a:t>
            </a:r>
            <a:r>
              <a:rPr lang="en-US" dirty="0" err="1" smtClean="0"/>
              <a:t>inviscid</a:t>
            </a:r>
            <a:r>
              <a:rPr lang="en-US" dirty="0" smtClean="0"/>
              <a:t>,…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508421" y="5747951"/>
            <a:ext cx="234779" cy="7290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40"/>
          <p:cNvGrpSpPr>
            <a:grpSpLocks/>
          </p:cNvGrpSpPr>
          <p:nvPr/>
        </p:nvGrpSpPr>
        <p:grpSpPr bwMode="auto">
          <a:xfrm>
            <a:off x="2719330" y="4876800"/>
            <a:ext cx="3184525" cy="1520825"/>
            <a:chOff x="3694" y="1373"/>
            <a:chExt cx="2006" cy="958"/>
          </a:xfrm>
        </p:grpSpPr>
        <p:sp>
          <p:nvSpPr>
            <p:cNvPr id="8" name="Freeform 23"/>
            <p:cNvSpPr>
              <a:spLocks/>
            </p:cNvSpPr>
            <p:nvPr/>
          </p:nvSpPr>
          <p:spPr bwMode="auto">
            <a:xfrm>
              <a:off x="3700" y="1740"/>
              <a:ext cx="1640" cy="438"/>
            </a:xfrm>
            <a:custGeom>
              <a:avLst/>
              <a:gdLst>
                <a:gd name="T0" fmla="*/ 0 w 1640"/>
                <a:gd name="T1" fmla="*/ 0 h 438"/>
                <a:gd name="T2" fmla="*/ 876 w 1640"/>
                <a:gd name="T3" fmla="*/ 0 h 438"/>
                <a:gd name="T4" fmla="*/ 1292 w 1640"/>
                <a:gd name="T5" fmla="*/ 198 h 438"/>
                <a:gd name="T6" fmla="*/ 1640 w 1640"/>
                <a:gd name="T7" fmla="*/ 438 h 438"/>
                <a:gd name="T8" fmla="*/ 0 w 1640"/>
                <a:gd name="T9" fmla="*/ 0 h 4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40" h="438">
                  <a:moveTo>
                    <a:pt x="0" y="0"/>
                  </a:moveTo>
                  <a:lnTo>
                    <a:pt x="876" y="0"/>
                  </a:lnTo>
                  <a:lnTo>
                    <a:pt x="1292" y="198"/>
                  </a:lnTo>
                  <a:lnTo>
                    <a:pt x="1640" y="4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Line 22"/>
            <p:cNvSpPr>
              <a:spLocks noChangeShapeType="1"/>
            </p:cNvSpPr>
            <p:nvPr/>
          </p:nvSpPr>
          <p:spPr bwMode="auto">
            <a:xfrm>
              <a:off x="4558" y="1728"/>
              <a:ext cx="3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24"/>
            <p:cNvSpPr>
              <a:spLocks/>
            </p:cNvSpPr>
            <p:nvPr/>
          </p:nvSpPr>
          <p:spPr bwMode="auto">
            <a:xfrm>
              <a:off x="3694" y="1734"/>
              <a:ext cx="1646" cy="444"/>
            </a:xfrm>
            <a:custGeom>
              <a:avLst/>
              <a:gdLst>
                <a:gd name="T0" fmla="*/ 0 w 1646"/>
                <a:gd name="T1" fmla="*/ 0 h 444"/>
                <a:gd name="T2" fmla="*/ 876 w 1646"/>
                <a:gd name="T3" fmla="*/ 0 h 444"/>
                <a:gd name="T4" fmla="*/ 1277 w 1646"/>
                <a:gd name="T5" fmla="*/ 184 h 444"/>
                <a:gd name="T6" fmla="*/ 1646 w 1646"/>
                <a:gd name="T7" fmla="*/ 444 h 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46" h="444">
                  <a:moveTo>
                    <a:pt x="0" y="0"/>
                  </a:moveTo>
                  <a:lnTo>
                    <a:pt x="876" y="0"/>
                  </a:lnTo>
                  <a:lnTo>
                    <a:pt x="1277" y="184"/>
                  </a:lnTo>
                  <a:lnTo>
                    <a:pt x="1646" y="444"/>
                  </a:ln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Text Box 25"/>
            <p:cNvSpPr txBox="1">
              <a:spLocks noChangeArrowheads="1"/>
            </p:cNvSpPr>
            <p:nvPr/>
          </p:nvSpPr>
          <p:spPr bwMode="auto">
            <a:xfrm>
              <a:off x="4735" y="1654"/>
              <a:ext cx="461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200">
                  <a:sym typeface="Symbol" pitchFamily="18" charset="2"/>
                </a:rPr>
                <a:t>20</a:t>
              </a:r>
              <a:r>
                <a:rPr lang="en-US" altLang="en-US" sz="2200">
                  <a:cs typeface="Times New Roman" pitchFamily="18" charset="0"/>
                  <a:sym typeface="Symbol" pitchFamily="18" charset="2"/>
                </a:rPr>
                <a:t>°</a:t>
              </a:r>
              <a:endParaRPr lang="en-US" altLang="en-US" sz="2200" baseline="-25000">
                <a:sym typeface="Symbol" pitchFamily="18" charset="2"/>
              </a:endParaRPr>
            </a:p>
          </p:txBody>
        </p:sp>
        <p:sp>
          <p:nvSpPr>
            <p:cNvPr id="12" name="Line 27"/>
            <p:cNvSpPr>
              <a:spLocks noChangeShapeType="1"/>
            </p:cNvSpPr>
            <p:nvPr/>
          </p:nvSpPr>
          <p:spPr bwMode="auto">
            <a:xfrm>
              <a:off x="4147" y="1401"/>
              <a:ext cx="36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 Box 28"/>
            <p:cNvSpPr txBox="1">
              <a:spLocks noChangeArrowheads="1"/>
            </p:cNvSpPr>
            <p:nvPr/>
          </p:nvSpPr>
          <p:spPr bwMode="auto">
            <a:xfrm>
              <a:off x="4144" y="1373"/>
              <a:ext cx="38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/>
                <a:t>M</a:t>
              </a:r>
              <a:r>
                <a:rPr lang="en-US" altLang="en-US" baseline="-25000"/>
                <a:t>1</a:t>
              </a:r>
            </a:p>
          </p:txBody>
        </p:sp>
        <p:sp>
          <p:nvSpPr>
            <p:cNvPr id="14" name="Line 38"/>
            <p:cNvSpPr>
              <a:spLocks noChangeShapeType="1"/>
            </p:cNvSpPr>
            <p:nvPr/>
          </p:nvSpPr>
          <p:spPr bwMode="auto">
            <a:xfrm>
              <a:off x="4974" y="1920"/>
              <a:ext cx="396" cy="2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Text Box 39"/>
            <p:cNvSpPr txBox="1">
              <a:spLocks noChangeArrowheads="1"/>
            </p:cNvSpPr>
            <p:nvPr/>
          </p:nvSpPr>
          <p:spPr bwMode="auto">
            <a:xfrm>
              <a:off x="5239" y="2062"/>
              <a:ext cx="461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200">
                  <a:sym typeface="Symbol" pitchFamily="18" charset="2"/>
                </a:rPr>
                <a:t>6</a:t>
              </a:r>
              <a:r>
                <a:rPr lang="en-US" altLang="en-US" sz="2200">
                  <a:cs typeface="Times New Roman" pitchFamily="18" charset="0"/>
                  <a:sym typeface="Symbol" pitchFamily="18" charset="2"/>
                </a:rPr>
                <a:t>°</a:t>
              </a:r>
              <a:endParaRPr lang="en-US" altLang="en-US" sz="2200" baseline="-25000">
                <a:sym typeface="Symbol" pitchFamily="18" charset="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32353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4636495" cy="51054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Analysis:</a:t>
            </a:r>
          </a:p>
          <a:p>
            <a:pPr lvl="1"/>
            <a:r>
              <a:rPr lang="en-US" sz="2400" dirty="0" smtClean="0"/>
              <a:t>First, 1-2</a:t>
            </a:r>
          </a:p>
          <a:p>
            <a:pPr lvl="1"/>
            <a:endParaRPr lang="en-US" sz="2400" dirty="0"/>
          </a:p>
          <a:p>
            <a:pPr lvl="1"/>
            <a:endParaRPr lang="en-US" sz="2400" dirty="0" smtClean="0"/>
          </a:p>
          <a:p>
            <a:pPr lvl="1"/>
            <a:r>
              <a:rPr lang="en-US" sz="2400" dirty="0" smtClean="0"/>
              <a:t>Next, 2-3</a:t>
            </a:r>
          </a:p>
          <a:p>
            <a:pPr lvl="1"/>
            <a:endParaRPr lang="en-US" sz="2400" dirty="0"/>
          </a:p>
          <a:p>
            <a:pPr lvl="1"/>
            <a:endParaRPr lang="en-US" sz="2400" dirty="0" smtClean="0"/>
          </a:p>
          <a:p>
            <a:pPr lvl="1"/>
            <a:r>
              <a:rPr lang="en-US" sz="2400" dirty="0" smtClean="0"/>
              <a:t>Note: did not need to do intermediate step</a:t>
            </a:r>
          </a:p>
          <a:p>
            <a:pPr lvl="1"/>
            <a:endParaRPr lang="en-US" sz="2400" dirty="0"/>
          </a:p>
          <a:p>
            <a:pPr lvl="1"/>
            <a:r>
              <a:rPr lang="en-US" sz="2400" dirty="0" smtClean="0"/>
              <a:t>T</a:t>
            </a:r>
            <a:r>
              <a:rPr lang="en-US" sz="2400" baseline="-25000" dirty="0" smtClean="0"/>
              <a:t>3</a:t>
            </a:r>
            <a:endParaRPr lang="en-US" sz="2400" baseline="-25000" dirty="0"/>
          </a:p>
          <a:p>
            <a:pPr lvl="1"/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895" y="2895600"/>
            <a:ext cx="4355105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4290863"/>
              </p:ext>
            </p:extLst>
          </p:nvPr>
        </p:nvGraphicFramePr>
        <p:xfrm>
          <a:off x="457199" y="2003450"/>
          <a:ext cx="5540715" cy="8921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40" name="Equation" r:id="rId4" imgW="2997000" imgH="482400" progId="Equation.DSMT4">
                  <p:embed/>
                </p:oleObj>
              </mc:Choice>
              <mc:Fallback>
                <p:oleObj name="Equation" r:id="rId4" imgW="2997000" imgH="482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57199" y="2003450"/>
                        <a:ext cx="5540715" cy="89214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4555240"/>
              </p:ext>
            </p:extLst>
          </p:nvPr>
        </p:nvGraphicFramePr>
        <p:xfrm>
          <a:off x="304800" y="3276600"/>
          <a:ext cx="3873500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41" name="Equation" r:id="rId6" imgW="2095200" imgH="482400" progId="Equation.DSMT4">
                  <p:embed/>
                </p:oleObj>
              </mc:Choice>
              <mc:Fallback>
                <p:oleObj name="Equation" r:id="rId6" imgW="2095200" imgH="482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3276600"/>
                        <a:ext cx="3873500" cy="892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6281718"/>
              </p:ext>
            </p:extLst>
          </p:nvPr>
        </p:nvGraphicFramePr>
        <p:xfrm>
          <a:off x="381000" y="5055972"/>
          <a:ext cx="6010276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42" name="Equation" r:id="rId8" imgW="3251160" imgH="241200" progId="Equation.DSMT4">
                  <p:embed/>
                </p:oleObj>
              </mc:Choice>
              <mc:Fallback>
                <p:oleObj name="Equation" r:id="rId8" imgW="3251160" imgH="241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5055972"/>
                        <a:ext cx="6010276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2663316"/>
              </p:ext>
            </p:extLst>
          </p:nvPr>
        </p:nvGraphicFramePr>
        <p:xfrm>
          <a:off x="838200" y="5791200"/>
          <a:ext cx="4508500" cy="84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43" name="Equation" r:id="rId10" imgW="2438280" imgH="457200" progId="Equation.DSMT4">
                  <p:embed/>
                </p:oleObj>
              </mc:Choice>
              <mc:Fallback>
                <p:oleObj name="Equation" r:id="rId10" imgW="2438280" imgH="457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5791200"/>
                        <a:ext cx="4508500" cy="844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553200" y="5410200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Only total turning angle is important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788895" y="3124200"/>
            <a:ext cx="849905" cy="152400"/>
          </a:xfrm>
          <a:prstGeom prst="rect">
            <a:avLst/>
          </a:prstGeom>
          <a:solidFill>
            <a:srgbClr val="FFFF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541494" y="4572000"/>
            <a:ext cx="849905" cy="152400"/>
          </a:xfrm>
          <a:prstGeom prst="rect">
            <a:avLst/>
          </a:prstGeom>
          <a:solidFill>
            <a:srgbClr val="FFFF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8241835" y="4767649"/>
            <a:ext cx="849905" cy="152400"/>
          </a:xfrm>
          <a:prstGeom prst="rect">
            <a:avLst/>
          </a:prstGeom>
          <a:solidFill>
            <a:srgbClr val="FFFF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Group 102"/>
          <p:cNvGrpSpPr>
            <a:grpSpLocks/>
          </p:cNvGrpSpPr>
          <p:nvPr/>
        </p:nvGrpSpPr>
        <p:grpSpPr bwMode="auto">
          <a:xfrm>
            <a:off x="5451463" y="931977"/>
            <a:ext cx="3502025" cy="1784350"/>
            <a:chOff x="3898" y="991"/>
            <a:chExt cx="2206" cy="1124"/>
          </a:xfrm>
        </p:grpSpPr>
        <p:sp>
          <p:nvSpPr>
            <p:cNvPr id="16" name="Freeform 48"/>
            <p:cNvSpPr>
              <a:spLocks/>
            </p:cNvSpPr>
            <p:nvPr/>
          </p:nvSpPr>
          <p:spPr bwMode="auto">
            <a:xfrm>
              <a:off x="3904" y="1524"/>
              <a:ext cx="1640" cy="438"/>
            </a:xfrm>
            <a:custGeom>
              <a:avLst/>
              <a:gdLst>
                <a:gd name="T0" fmla="*/ 0 w 1640"/>
                <a:gd name="T1" fmla="*/ 0 h 438"/>
                <a:gd name="T2" fmla="*/ 876 w 1640"/>
                <a:gd name="T3" fmla="*/ 0 h 438"/>
                <a:gd name="T4" fmla="*/ 1292 w 1640"/>
                <a:gd name="T5" fmla="*/ 198 h 438"/>
                <a:gd name="T6" fmla="*/ 1640 w 1640"/>
                <a:gd name="T7" fmla="*/ 438 h 438"/>
                <a:gd name="T8" fmla="*/ 0 w 1640"/>
                <a:gd name="T9" fmla="*/ 0 h 4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40" h="438">
                  <a:moveTo>
                    <a:pt x="0" y="0"/>
                  </a:moveTo>
                  <a:lnTo>
                    <a:pt x="876" y="0"/>
                  </a:lnTo>
                  <a:lnTo>
                    <a:pt x="1292" y="198"/>
                  </a:lnTo>
                  <a:lnTo>
                    <a:pt x="1640" y="4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49"/>
            <p:cNvSpPr>
              <a:spLocks noChangeShapeType="1"/>
            </p:cNvSpPr>
            <p:nvPr/>
          </p:nvSpPr>
          <p:spPr bwMode="auto">
            <a:xfrm>
              <a:off x="4762" y="1512"/>
              <a:ext cx="3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50"/>
            <p:cNvSpPr>
              <a:spLocks/>
            </p:cNvSpPr>
            <p:nvPr/>
          </p:nvSpPr>
          <p:spPr bwMode="auto">
            <a:xfrm>
              <a:off x="3898" y="1518"/>
              <a:ext cx="1646" cy="444"/>
            </a:xfrm>
            <a:custGeom>
              <a:avLst/>
              <a:gdLst>
                <a:gd name="T0" fmla="*/ 0 w 1646"/>
                <a:gd name="T1" fmla="*/ 0 h 444"/>
                <a:gd name="T2" fmla="*/ 876 w 1646"/>
                <a:gd name="T3" fmla="*/ 0 h 444"/>
                <a:gd name="T4" fmla="*/ 1277 w 1646"/>
                <a:gd name="T5" fmla="*/ 184 h 444"/>
                <a:gd name="T6" fmla="*/ 1646 w 1646"/>
                <a:gd name="T7" fmla="*/ 444 h 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46" h="444">
                  <a:moveTo>
                    <a:pt x="0" y="0"/>
                  </a:moveTo>
                  <a:lnTo>
                    <a:pt x="876" y="0"/>
                  </a:lnTo>
                  <a:lnTo>
                    <a:pt x="1277" y="184"/>
                  </a:lnTo>
                  <a:lnTo>
                    <a:pt x="1646" y="444"/>
                  </a:ln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Text Box 51"/>
            <p:cNvSpPr txBox="1">
              <a:spLocks noChangeArrowheads="1"/>
            </p:cNvSpPr>
            <p:nvPr/>
          </p:nvSpPr>
          <p:spPr bwMode="auto">
            <a:xfrm>
              <a:off x="4939" y="1438"/>
              <a:ext cx="461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200" dirty="0">
                  <a:sym typeface="Symbol" pitchFamily="18" charset="2"/>
                </a:rPr>
                <a:t>20</a:t>
              </a:r>
              <a:r>
                <a:rPr lang="en-US" altLang="en-US" sz="2200" dirty="0">
                  <a:cs typeface="Times New Roman" pitchFamily="18" charset="0"/>
                  <a:sym typeface="Symbol" pitchFamily="18" charset="2"/>
                </a:rPr>
                <a:t>°</a:t>
              </a:r>
              <a:endParaRPr lang="en-US" altLang="en-US" sz="2200" baseline="-25000" dirty="0">
                <a:sym typeface="Symbol" pitchFamily="18" charset="2"/>
              </a:endParaRPr>
            </a:p>
          </p:txBody>
        </p:sp>
        <p:sp>
          <p:nvSpPr>
            <p:cNvPr id="20" name="Line 54"/>
            <p:cNvSpPr>
              <a:spLocks noChangeShapeType="1"/>
            </p:cNvSpPr>
            <p:nvPr/>
          </p:nvSpPr>
          <p:spPr bwMode="auto">
            <a:xfrm>
              <a:off x="5178" y="1704"/>
              <a:ext cx="396" cy="2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Text Box 55"/>
            <p:cNvSpPr txBox="1">
              <a:spLocks noChangeArrowheads="1"/>
            </p:cNvSpPr>
            <p:nvPr/>
          </p:nvSpPr>
          <p:spPr bwMode="auto">
            <a:xfrm>
              <a:off x="5443" y="1846"/>
              <a:ext cx="461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200">
                  <a:sym typeface="Symbol" pitchFamily="18" charset="2"/>
                </a:rPr>
                <a:t>6</a:t>
              </a:r>
              <a:r>
                <a:rPr lang="en-US" altLang="en-US" sz="2200">
                  <a:cs typeface="Times New Roman" pitchFamily="18" charset="0"/>
                  <a:sym typeface="Symbol" pitchFamily="18" charset="2"/>
                </a:rPr>
                <a:t>°</a:t>
              </a:r>
              <a:endParaRPr lang="en-US" altLang="en-US" sz="2200" baseline="-25000">
                <a:sym typeface="Symbol" pitchFamily="18" charset="2"/>
              </a:endParaRPr>
            </a:p>
          </p:txBody>
        </p:sp>
        <p:grpSp>
          <p:nvGrpSpPr>
            <p:cNvPr id="22" name="Group 63"/>
            <p:cNvGrpSpPr>
              <a:grpSpLocks/>
            </p:cNvGrpSpPr>
            <p:nvPr/>
          </p:nvGrpSpPr>
          <p:grpSpPr bwMode="auto">
            <a:xfrm rot="-741276">
              <a:off x="4726" y="991"/>
              <a:ext cx="495" cy="473"/>
              <a:chOff x="4762" y="1039"/>
              <a:chExt cx="495" cy="473"/>
            </a:xfrm>
          </p:grpSpPr>
          <p:sp>
            <p:nvSpPr>
              <p:cNvPr id="35" name="Line 57"/>
              <p:cNvSpPr>
                <a:spLocks noChangeShapeType="1"/>
              </p:cNvSpPr>
              <p:nvPr/>
            </p:nvSpPr>
            <p:spPr bwMode="auto">
              <a:xfrm flipV="1">
                <a:off x="4762" y="1115"/>
                <a:ext cx="363" cy="397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Line 58"/>
              <p:cNvSpPr>
                <a:spLocks noChangeShapeType="1"/>
              </p:cNvSpPr>
              <p:nvPr/>
            </p:nvSpPr>
            <p:spPr bwMode="auto">
              <a:xfrm flipV="1">
                <a:off x="4762" y="1315"/>
                <a:ext cx="495" cy="197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Line 59"/>
              <p:cNvSpPr>
                <a:spLocks noChangeShapeType="1"/>
              </p:cNvSpPr>
              <p:nvPr/>
            </p:nvSpPr>
            <p:spPr bwMode="auto">
              <a:xfrm flipV="1">
                <a:off x="4762" y="1159"/>
                <a:ext cx="423" cy="353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Line 60"/>
              <p:cNvSpPr>
                <a:spLocks noChangeShapeType="1"/>
              </p:cNvSpPr>
              <p:nvPr/>
            </p:nvSpPr>
            <p:spPr bwMode="auto">
              <a:xfrm flipV="1">
                <a:off x="4762" y="1231"/>
                <a:ext cx="471" cy="281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Line 62"/>
              <p:cNvSpPr>
                <a:spLocks noChangeShapeType="1"/>
              </p:cNvSpPr>
              <p:nvPr/>
            </p:nvSpPr>
            <p:spPr bwMode="auto">
              <a:xfrm flipV="1">
                <a:off x="4762" y="1039"/>
                <a:ext cx="303" cy="473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3" name="Group 64"/>
            <p:cNvGrpSpPr>
              <a:grpSpLocks/>
            </p:cNvGrpSpPr>
            <p:nvPr/>
          </p:nvGrpSpPr>
          <p:grpSpPr bwMode="auto">
            <a:xfrm rot="769432">
              <a:off x="5266" y="1303"/>
              <a:ext cx="495" cy="473"/>
              <a:chOff x="4762" y="1039"/>
              <a:chExt cx="495" cy="473"/>
            </a:xfrm>
          </p:grpSpPr>
          <p:sp>
            <p:nvSpPr>
              <p:cNvPr id="30" name="Line 65"/>
              <p:cNvSpPr>
                <a:spLocks noChangeShapeType="1"/>
              </p:cNvSpPr>
              <p:nvPr/>
            </p:nvSpPr>
            <p:spPr bwMode="auto">
              <a:xfrm flipV="1">
                <a:off x="4762" y="1115"/>
                <a:ext cx="363" cy="397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Line 66"/>
              <p:cNvSpPr>
                <a:spLocks noChangeShapeType="1"/>
              </p:cNvSpPr>
              <p:nvPr/>
            </p:nvSpPr>
            <p:spPr bwMode="auto">
              <a:xfrm flipV="1">
                <a:off x="4762" y="1315"/>
                <a:ext cx="495" cy="197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Line 67"/>
              <p:cNvSpPr>
                <a:spLocks noChangeShapeType="1"/>
              </p:cNvSpPr>
              <p:nvPr/>
            </p:nvSpPr>
            <p:spPr bwMode="auto">
              <a:xfrm flipV="1">
                <a:off x="4762" y="1159"/>
                <a:ext cx="423" cy="353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Line 68"/>
              <p:cNvSpPr>
                <a:spLocks noChangeShapeType="1"/>
              </p:cNvSpPr>
              <p:nvPr/>
            </p:nvSpPr>
            <p:spPr bwMode="auto">
              <a:xfrm flipV="1">
                <a:off x="4762" y="1231"/>
                <a:ext cx="471" cy="281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Line 69"/>
              <p:cNvSpPr>
                <a:spLocks noChangeShapeType="1"/>
              </p:cNvSpPr>
              <p:nvPr/>
            </p:nvSpPr>
            <p:spPr bwMode="auto">
              <a:xfrm flipV="1">
                <a:off x="4762" y="1039"/>
                <a:ext cx="303" cy="473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4" name="Rectangle 70"/>
            <p:cNvSpPr>
              <a:spLocks noChangeArrowheads="1"/>
            </p:cNvSpPr>
            <p:nvPr/>
          </p:nvSpPr>
          <p:spPr bwMode="auto">
            <a:xfrm>
              <a:off x="5141" y="1212"/>
              <a:ext cx="35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/>
                <a:t>M</a:t>
              </a:r>
              <a:r>
                <a:rPr lang="en-US" altLang="en-US" baseline="-25000"/>
                <a:t>2</a:t>
              </a:r>
            </a:p>
          </p:txBody>
        </p:sp>
        <p:sp>
          <p:nvSpPr>
            <p:cNvPr id="25" name="Rectangle 71"/>
            <p:cNvSpPr>
              <a:spLocks noChangeArrowheads="1"/>
            </p:cNvSpPr>
            <p:nvPr/>
          </p:nvSpPr>
          <p:spPr bwMode="auto">
            <a:xfrm>
              <a:off x="5753" y="1608"/>
              <a:ext cx="35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/>
                <a:t>M</a:t>
              </a:r>
              <a:r>
                <a:rPr lang="en-US" altLang="en-US" baseline="-25000"/>
                <a:t>3</a:t>
              </a:r>
            </a:p>
          </p:txBody>
        </p:sp>
        <p:sp>
          <p:nvSpPr>
            <p:cNvPr id="26" name="Line 73"/>
            <p:cNvSpPr>
              <a:spLocks noChangeShapeType="1"/>
            </p:cNvSpPr>
            <p:nvPr/>
          </p:nvSpPr>
          <p:spPr bwMode="auto">
            <a:xfrm>
              <a:off x="5623" y="1749"/>
              <a:ext cx="361" cy="32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Line 74"/>
            <p:cNvSpPr>
              <a:spLocks noChangeShapeType="1"/>
            </p:cNvSpPr>
            <p:nvPr/>
          </p:nvSpPr>
          <p:spPr bwMode="auto">
            <a:xfrm>
              <a:off x="5107" y="1353"/>
              <a:ext cx="265" cy="1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Line 52"/>
            <p:cNvSpPr>
              <a:spLocks noChangeShapeType="1"/>
            </p:cNvSpPr>
            <p:nvPr/>
          </p:nvSpPr>
          <p:spPr bwMode="auto">
            <a:xfrm>
              <a:off x="4393" y="1185"/>
              <a:ext cx="24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Text Box 53"/>
            <p:cNvSpPr txBox="1">
              <a:spLocks noChangeArrowheads="1"/>
            </p:cNvSpPr>
            <p:nvPr/>
          </p:nvSpPr>
          <p:spPr bwMode="auto">
            <a:xfrm>
              <a:off x="4348" y="1157"/>
              <a:ext cx="38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/>
                <a:t>M</a:t>
              </a:r>
              <a:r>
                <a:rPr lang="en-US" altLang="en-US" baseline="-25000"/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48478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Prandtl</a:t>
            </a:r>
            <a:r>
              <a:rPr lang="en-US" dirty="0" smtClean="0"/>
              <a:t> Meyer Fan Angle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46482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Fan angle</a:t>
            </a:r>
          </a:p>
          <a:p>
            <a:pPr lvl="1"/>
            <a:r>
              <a:rPr lang="en-US" dirty="0" smtClean="0"/>
              <a:t>Angle between first and last Mach wave</a:t>
            </a:r>
          </a:p>
          <a:p>
            <a:pPr lvl="1"/>
            <a:r>
              <a:rPr lang="en-US" dirty="0" smtClean="0"/>
              <a:t>Useful to determine when expansion has ended in </a:t>
            </a:r>
            <a:r>
              <a:rPr lang="en-US" dirty="0" err="1" smtClean="0"/>
              <a:t>flowfield</a:t>
            </a:r>
            <a:r>
              <a:rPr lang="en-US" dirty="0" smtClean="0"/>
              <a:t> for a given distance away from wall</a:t>
            </a:r>
            <a:endParaRPr lang="en-US" dirty="0"/>
          </a:p>
          <a:p>
            <a:r>
              <a:rPr lang="en-US" dirty="0" smtClean="0"/>
              <a:t>From geometry</a:t>
            </a:r>
          </a:p>
          <a:p>
            <a:pPr lvl="1"/>
            <a:r>
              <a:rPr lang="en-US" dirty="0" smtClean="0"/>
              <a:t>Fan Angle = </a:t>
            </a:r>
            <a:r>
              <a:rPr lang="en-US" dirty="0" smtClean="0">
                <a:latin typeface="Symbol" panose="05050102010706020507" pitchFamily="18" charset="2"/>
              </a:rPr>
              <a:t>m</a:t>
            </a:r>
            <a:r>
              <a:rPr lang="en-US" baseline="-25000" dirty="0" smtClean="0"/>
              <a:t>1</a:t>
            </a:r>
            <a:r>
              <a:rPr lang="en-US" dirty="0" smtClean="0"/>
              <a:t>-(</a:t>
            </a:r>
            <a:r>
              <a:rPr lang="en-US" dirty="0" smtClean="0">
                <a:latin typeface="Symbol" panose="05050102010706020507" pitchFamily="18" charset="2"/>
              </a:rPr>
              <a:t>m</a:t>
            </a:r>
            <a:r>
              <a:rPr lang="en-US" baseline="-25000" dirty="0" smtClean="0"/>
              <a:t>2</a:t>
            </a:r>
            <a:r>
              <a:rPr lang="en-US" dirty="0" smtClean="0"/>
              <a:t>-</a:t>
            </a:r>
            <a:r>
              <a:rPr lang="en-US" dirty="0" smtClean="0">
                <a:latin typeface="Symbol" panose="05050102010706020507" pitchFamily="18" charset="2"/>
              </a:rPr>
              <a:t>d</a:t>
            </a:r>
            <a:r>
              <a:rPr lang="en-US" dirty="0" smtClean="0"/>
              <a:t>)=</a:t>
            </a:r>
            <a:r>
              <a:rPr lang="en-US" dirty="0">
                <a:latin typeface="Symbol" panose="05050102010706020507" pitchFamily="18" charset="2"/>
              </a:rPr>
              <a:t> </a:t>
            </a:r>
            <a:r>
              <a:rPr lang="en-US" dirty="0" smtClean="0">
                <a:latin typeface="Symbol" panose="05050102010706020507" pitchFamily="18" charset="2"/>
              </a:rPr>
              <a:t>m</a:t>
            </a:r>
            <a:r>
              <a:rPr lang="en-US" baseline="-25000" dirty="0" smtClean="0"/>
              <a:t>1</a:t>
            </a:r>
            <a:r>
              <a:rPr lang="en-US" dirty="0" smtClean="0"/>
              <a:t>-</a:t>
            </a:r>
            <a:r>
              <a:rPr lang="en-US" dirty="0" smtClean="0">
                <a:latin typeface="Symbol" panose="05050102010706020507" pitchFamily="18" charset="2"/>
              </a:rPr>
              <a:t>m</a:t>
            </a:r>
            <a:r>
              <a:rPr lang="en-US" baseline="-25000" dirty="0" smtClean="0"/>
              <a:t>2</a:t>
            </a:r>
            <a:r>
              <a:rPr lang="en-US" dirty="0" smtClean="0"/>
              <a:t>+</a:t>
            </a:r>
            <a:r>
              <a:rPr lang="en-US" dirty="0" smtClean="0">
                <a:latin typeface="Symbol" panose="05050102010706020507" pitchFamily="18" charset="2"/>
              </a:rPr>
              <a:t>d</a:t>
            </a:r>
            <a:r>
              <a:rPr lang="en-US" dirty="0" smtClean="0"/>
              <a:t>=</a:t>
            </a:r>
            <a:r>
              <a:rPr lang="en-US" dirty="0" smtClean="0">
                <a:latin typeface="Symbol" panose="05050102010706020507" pitchFamily="18" charset="2"/>
              </a:rPr>
              <a:t>(m</a:t>
            </a:r>
            <a:r>
              <a:rPr lang="en-US" baseline="-25000" dirty="0" smtClean="0"/>
              <a:t>1</a:t>
            </a:r>
            <a:r>
              <a:rPr lang="en-US" dirty="0" smtClean="0"/>
              <a:t>-</a:t>
            </a:r>
            <a:r>
              <a:rPr lang="en-US" dirty="0" smtClean="0">
                <a:latin typeface="Symbol" panose="05050102010706020507" pitchFamily="18" charset="2"/>
              </a:rPr>
              <a:t>m</a:t>
            </a:r>
            <a:r>
              <a:rPr lang="en-US" baseline="-25000" dirty="0" smtClean="0"/>
              <a:t>2</a:t>
            </a:r>
            <a:r>
              <a:rPr lang="en-US" dirty="0" smtClean="0"/>
              <a:t>)+(</a:t>
            </a:r>
            <a:r>
              <a:rPr lang="en-US" dirty="0" smtClean="0">
                <a:latin typeface="Symbol" panose="05050102010706020507" pitchFamily="18" charset="2"/>
              </a:rPr>
              <a:t>n</a:t>
            </a:r>
            <a:r>
              <a:rPr lang="en-US" baseline="-25000" dirty="0" smtClean="0">
                <a:latin typeface="Symbol" panose="05050102010706020507" pitchFamily="18" charset="2"/>
              </a:rPr>
              <a:t>2</a:t>
            </a:r>
            <a:r>
              <a:rPr lang="en-US" dirty="0" smtClean="0">
                <a:latin typeface="Symbol" panose="05050102010706020507" pitchFamily="18" charset="2"/>
              </a:rPr>
              <a:t>-n</a:t>
            </a:r>
            <a:r>
              <a:rPr lang="en-US" baseline="-25000" dirty="0" smtClean="0">
                <a:latin typeface="Symbol" panose="05050102010706020507" pitchFamily="18" charset="2"/>
              </a:rPr>
              <a:t>1</a:t>
            </a:r>
            <a:r>
              <a:rPr lang="en-US" dirty="0" smtClean="0">
                <a:latin typeface="Symbol" panose="05050102010706020507" pitchFamily="18" charset="2"/>
              </a:rPr>
              <a:t>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grpSp>
        <p:nvGrpSpPr>
          <p:cNvPr id="6" name="Group 80"/>
          <p:cNvGrpSpPr>
            <a:grpSpLocks/>
          </p:cNvGrpSpPr>
          <p:nvPr/>
        </p:nvGrpSpPr>
        <p:grpSpPr bwMode="auto">
          <a:xfrm>
            <a:off x="5517448" y="2146300"/>
            <a:ext cx="3187700" cy="2198688"/>
            <a:chOff x="4136" y="1218"/>
            <a:chExt cx="2008" cy="1385"/>
          </a:xfrm>
        </p:grpSpPr>
        <p:graphicFrame>
          <p:nvGraphicFramePr>
            <p:cNvPr id="7" name="Object 81"/>
            <p:cNvGraphicFramePr>
              <a:graphicFrameLocks noChangeAspect="1"/>
            </p:cNvGraphicFramePr>
            <p:nvPr/>
          </p:nvGraphicFramePr>
          <p:xfrm>
            <a:off x="5325" y="1686"/>
            <a:ext cx="819" cy="31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38" name="Equation" r:id="rId3" imgW="1168200" imgH="380880" progId="Equation.3">
                    <p:embed/>
                  </p:oleObj>
                </mc:Choice>
                <mc:Fallback>
                  <p:oleObj name="Equation" r:id="rId3" imgW="1168200" imgH="380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25" y="1686"/>
                          <a:ext cx="819" cy="31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" name="Line 82"/>
            <p:cNvSpPr>
              <a:spLocks noChangeShapeType="1"/>
            </p:cNvSpPr>
            <p:nvPr/>
          </p:nvSpPr>
          <p:spPr bwMode="auto">
            <a:xfrm flipV="1">
              <a:off x="4891" y="1401"/>
              <a:ext cx="123" cy="693"/>
            </a:xfrm>
            <a:prstGeom prst="line">
              <a:avLst/>
            </a:prstGeom>
            <a:noFill/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Line 83"/>
            <p:cNvSpPr>
              <a:spLocks noChangeShapeType="1"/>
            </p:cNvSpPr>
            <p:nvPr/>
          </p:nvSpPr>
          <p:spPr bwMode="auto">
            <a:xfrm flipV="1">
              <a:off x="4896" y="1694"/>
              <a:ext cx="389" cy="410"/>
            </a:xfrm>
            <a:prstGeom prst="line">
              <a:avLst/>
            </a:prstGeom>
            <a:noFill/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Line 84"/>
            <p:cNvSpPr>
              <a:spLocks noChangeShapeType="1"/>
            </p:cNvSpPr>
            <p:nvPr/>
          </p:nvSpPr>
          <p:spPr bwMode="auto">
            <a:xfrm flipH="1">
              <a:off x="4717" y="1587"/>
              <a:ext cx="26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85"/>
            <p:cNvSpPr>
              <a:spLocks/>
            </p:cNvSpPr>
            <p:nvPr/>
          </p:nvSpPr>
          <p:spPr bwMode="auto">
            <a:xfrm>
              <a:off x="4851" y="1594"/>
              <a:ext cx="100" cy="159"/>
            </a:xfrm>
            <a:custGeom>
              <a:avLst/>
              <a:gdLst>
                <a:gd name="T0" fmla="*/ 0 w 90"/>
                <a:gd name="T1" fmla="*/ 0 h 120"/>
                <a:gd name="T2" fmla="*/ 30 w 90"/>
                <a:gd name="T3" fmla="*/ 70 h 120"/>
                <a:gd name="T4" fmla="*/ 90 w 90"/>
                <a:gd name="T5" fmla="*/ 12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20">
                  <a:moveTo>
                    <a:pt x="0" y="0"/>
                  </a:moveTo>
                  <a:cubicBezTo>
                    <a:pt x="7" y="25"/>
                    <a:pt x="15" y="50"/>
                    <a:pt x="30" y="70"/>
                  </a:cubicBezTo>
                  <a:cubicBezTo>
                    <a:pt x="45" y="90"/>
                    <a:pt x="67" y="105"/>
                    <a:pt x="90" y="120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12" name="Object 86"/>
            <p:cNvGraphicFramePr>
              <a:graphicFrameLocks noChangeAspect="1"/>
            </p:cNvGraphicFramePr>
            <p:nvPr/>
          </p:nvGraphicFramePr>
          <p:xfrm>
            <a:off x="4136" y="1218"/>
            <a:ext cx="784" cy="31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39" name="Equation" r:id="rId5" imgW="1117440" imgH="380880" progId="Equation.3">
                    <p:embed/>
                  </p:oleObj>
                </mc:Choice>
                <mc:Fallback>
                  <p:oleObj name="Equation" r:id="rId5" imgW="1117440" imgH="380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36" y="1218"/>
                          <a:ext cx="784" cy="31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" name="Line 87"/>
            <p:cNvSpPr>
              <a:spLocks noChangeShapeType="1"/>
            </p:cNvSpPr>
            <p:nvPr/>
          </p:nvSpPr>
          <p:spPr bwMode="auto">
            <a:xfrm rot="4049606" flipH="1">
              <a:off x="5142" y="1855"/>
              <a:ext cx="237" cy="1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88"/>
            <p:cNvSpPr>
              <a:spLocks/>
            </p:cNvSpPr>
            <p:nvPr/>
          </p:nvSpPr>
          <p:spPr bwMode="auto">
            <a:xfrm rot="2863579" flipH="1" flipV="1">
              <a:off x="5210" y="1761"/>
              <a:ext cx="120" cy="134"/>
            </a:xfrm>
            <a:custGeom>
              <a:avLst/>
              <a:gdLst>
                <a:gd name="T0" fmla="*/ 0 w 90"/>
                <a:gd name="T1" fmla="*/ 0 h 120"/>
                <a:gd name="T2" fmla="*/ 30 w 90"/>
                <a:gd name="T3" fmla="*/ 70 h 120"/>
                <a:gd name="T4" fmla="*/ 90 w 90"/>
                <a:gd name="T5" fmla="*/ 12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20">
                  <a:moveTo>
                    <a:pt x="0" y="0"/>
                  </a:moveTo>
                  <a:cubicBezTo>
                    <a:pt x="7" y="25"/>
                    <a:pt x="15" y="50"/>
                    <a:pt x="30" y="70"/>
                  </a:cubicBezTo>
                  <a:cubicBezTo>
                    <a:pt x="45" y="90"/>
                    <a:pt x="67" y="105"/>
                    <a:pt x="90" y="120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89"/>
            <p:cNvSpPr>
              <a:spLocks noChangeShapeType="1"/>
            </p:cNvSpPr>
            <p:nvPr/>
          </p:nvSpPr>
          <p:spPr bwMode="auto">
            <a:xfrm>
              <a:off x="4679" y="1791"/>
              <a:ext cx="17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90"/>
            <p:cNvSpPr>
              <a:spLocks noChangeShapeType="1"/>
            </p:cNvSpPr>
            <p:nvPr/>
          </p:nvSpPr>
          <p:spPr bwMode="auto">
            <a:xfrm rot="3933363" flipH="1">
              <a:off x="5430" y="2012"/>
              <a:ext cx="334" cy="17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Rectangle 91"/>
            <p:cNvSpPr>
              <a:spLocks noChangeArrowheads="1"/>
            </p:cNvSpPr>
            <p:nvPr/>
          </p:nvSpPr>
          <p:spPr bwMode="auto">
            <a:xfrm>
              <a:off x="4381" y="1537"/>
              <a:ext cx="281" cy="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700"/>
                <a:t>M</a:t>
              </a:r>
              <a:r>
                <a:rPr lang="en-US" altLang="en-US" sz="1700" baseline="-25000"/>
                <a:t>1</a:t>
              </a:r>
              <a:endParaRPr lang="en-US" altLang="en-US" sz="1700"/>
            </a:p>
          </p:txBody>
        </p:sp>
        <p:sp>
          <p:nvSpPr>
            <p:cNvPr id="18" name="Rectangle 92"/>
            <p:cNvSpPr>
              <a:spLocks noChangeArrowheads="1"/>
            </p:cNvSpPr>
            <p:nvPr/>
          </p:nvSpPr>
          <p:spPr bwMode="auto">
            <a:xfrm>
              <a:off x="5590" y="1934"/>
              <a:ext cx="282" cy="2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700"/>
                <a:t>M</a:t>
              </a:r>
              <a:r>
                <a:rPr lang="en-US" altLang="en-US" sz="1700" baseline="-25000"/>
                <a:t>2</a:t>
              </a:r>
              <a:endParaRPr lang="en-US" altLang="en-US" sz="1700"/>
            </a:p>
          </p:txBody>
        </p:sp>
        <p:sp>
          <p:nvSpPr>
            <p:cNvPr id="19" name="Freeform 93"/>
            <p:cNvSpPr>
              <a:spLocks/>
            </p:cNvSpPr>
            <p:nvPr/>
          </p:nvSpPr>
          <p:spPr bwMode="auto">
            <a:xfrm>
              <a:off x="4215" y="2109"/>
              <a:ext cx="1362" cy="494"/>
            </a:xfrm>
            <a:custGeom>
              <a:avLst/>
              <a:gdLst>
                <a:gd name="T0" fmla="*/ 593 w 1224"/>
                <a:gd name="T1" fmla="*/ 5 h 372"/>
                <a:gd name="T2" fmla="*/ 1224 w 1224"/>
                <a:gd name="T3" fmla="*/ 354 h 372"/>
                <a:gd name="T4" fmla="*/ 0 w 1224"/>
                <a:gd name="T5" fmla="*/ 372 h 372"/>
                <a:gd name="T6" fmla="*/ 0 w 1224"/>
                <a:gd name="T7" fmla="*/ 0 h 3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24" h="372">
                  <a:moveTo>
                    <a:pt x="593" y="5"/>
                  </a:moveTo>
                  <a:lnTo>
                    <a:pt x="1224" y="354"/>
                  </a:lnTo>
                  <a:lnTo>
                    <a:pt x="0" y="372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94"/>
            <p:cNvSpPr>
              <a:spLocks/>
            </p:cNvSpPr>
            <p:nvPr/>
          </p:nvSpPr>
          <p:spPr bwMode="auto">
            <a:xfrm>
              <a:off x="4198" y="2109"/>
              <a:ext cx="1372" cy="478"/>
            </a:xfrm>
            <a:custGeom>
              <a:avLst/>
              <a:gdLst>
                <a:gd name="T0" fmla="*/ 0 w 1233"/>
                <a:gd name="T1" fmla="*/ 6 h 360"/>
                <a:gd name="T2" fmla="*/ 614 w 1233"/>
                <a:gd name="T3" fmla="*/ 0 h 360"/>
                <a:gd name="T4" fmla="*/ 1233 w 1233"/>
                <a:gd name="T5" fmla="*/ 36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33" h="360">
                  <a:moveTo>
                    <a:pt x="0" y="6"/>
                  </a:moveTo>
                  <a:lnTo>
                    <a:pt x="614" y="0"/>
                  </a:lnTo>
                  <a:lnTo>
                    <a:pt x="1233" y="360"/>
                  </a:ln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Text Box 95"/>
            <p:cNvSpPr txBox="1">
              <a:spLocks noChangeArrowheads="1"/>
            </p:cNvSpPr>
            <p:nvPr/>
          </p:nvSpPr>
          <p:spPr bwMode="auto">
            <a:xfrm>
              <a:off x="5087" y="2057"/>
              <a:ext cx="307" cy="2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200" dirty="0" smtClean="0">
                  <a:latin typeface="Symbol" panose="05050102010706020507" pitchFamily="18" charset="2"/>
                  <a:sym typeface="Symbol" pitchFamily="18" charset="2"/>
                </a:rPr>
                <a:t>d</a:t>
              </a:r>
              <a:endParaRPr lang="en-US" altLang="en-US" sz="2200" baseline="-25000" dirty="0"/>
            </a:p>
          </p:txBody>
        </p:sp>
        <p:sp>
          <p:nvSpPr>
            <p:cNvPr id="22" name="Freeform 96"/>
            <p:cNvSpPr>
              <a:spLocks/>
            </p:cNvSpPr>
            <p:nvPr/>
          </p:nvSpPr>
          <p:spPr bwMode="auto">
            <a:xfrm flipH="1" flipV="1">
              <a:off x="5138" y="2120"/>
              <a:ext cx="47" cy="159"/>
            </a:xfrm>
            <a:custGeom>
              <a:avLst/>
              <a:gdLst>
                <a:gd name="T0" fmla="*/ 42 w 42"/>
                <a:gd name="T1" fmla="*/ 0 h 120"/>
                <a:gd name="T2" fmla="*/ 6 w 42"/>
                <a:gd name="T3" fmla="*/ 72 h 120"/>
                <a:gd name="T4" fmla="*/ 6 w 42"/>
                <a:gd name="T5" fmla="*/ 12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120">
                  <a:moveTo>
                    <a:pt x="42" y="0"/>
                  </a:moveTo>
                  <a:cubicBezTo>
                    <a:pt x="27" y="26"/>
                    <a:pt x="12" y="52"/>
                    <a:pt x="6" y="72"/>
                  </a:cubicBezTo>
                  <a:cubicBezTo>
                    <a:pt x="0" y="92"/>
                    <a:pt x="3" y="106"/>
                    <a:pt x="6" y="120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97"/>
            <p:cNvSpPr>
              <a:spLocks/>
            </p:cNvSpPr>
            <p:nvPr/>
          </p:nvSpPr>
          <p:spPr bwMode="auto">
            <a:xfrm>
              <a:off x="4986" y="1540"/>
              <a:ext cx="276" cy="158"/>
            </a:xfrm>
            <a:custGeom>
              <a:avLst/>
              <a:gdLst>
                <a:gd name="T0" fmla="*/ 0 w 276"/>
                <a:gd name="T1" fmla="*/ 2 h 158"/>
                <a:gd name="T2" fmla="*/ 168 w 276"/>
                <a:gd name="T3" fmla="*/ 26 h 158"/>
                <a:gd name="T4" fmla="*/ 276 w 276"/>
                <a:gd name="T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6" h="158">
                  <a:moveTo>
                    <a:pt x="0" y="2"/>
                  </a:moveTo>
                  <a:cubicBezTo>
                    <a:pt x="61" y="1"/>
                    <a:pt x="122" y="0"/>
                    <a:pt x="168" y="26"/>
                  </a:cubicBezTo>
                  <a:cubicBezTo>
                    <a:pt x="214" y="52"/>
                    <a:pt x="245" y="105"/>
                    <a:pt x="276" y="15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Rectangle 98"/>
            <p:cNvSpPr>
              <a:spLocks noChangeArrowheads="1"/>
            </p:cNvSpPr>
            <p:nvPr/>
          </p:nvSpPr>
          <p:spPr bwMode="auto">
            <a:xfrm>
              <a:off x="5074" y="1334"/>
              <a:ext cx="686" cy="2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700"/>
                <a:t>Fan Angle</a:t>
              </a:r>
            </a:p>
          </p:txBody>
        </p:sp>
        <p:sp>
          <p:nvSpPr>
            <p:cNvPr id="25" name="Line 99"/>
            <p:cNvSpPr>
              <a:spLocks noChangeShapeType="1"/>
            </p:cNvSpPr>
            <p:nvPr/>
          </p:nvSpPr>
          <p:spPr bwMode="auto">
            <a:xfrm flipH="1">
              <a:off x="4894" y="2107"/>
              <a:ext cx="38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6" name="Group 57"/>
          <p:cNvGrpSpPr>
            <a:grpSpLocks/>
          </p:cNvGrpSpPr>
          <p:nvPr/>
        </p:nvGrpSpPr>
        <p:grpSpPr bwMode="auto">
          <a:xfrm>
            <a:off x="6049261" y="3048000"/>
            <a:ext cx="1055687" cy="1096963"/>
            <a:chOff x="4471" y="1786"/>
            <a:chExt cx="665" cy="691"/>
          </a:xfrm>
        </p:grpSpPr>
        <p:sp>
          <p:nvSpPr>
            <p:cNvPr id="27" name="Freeform 51"/>
            <p:cNvSpPr>
              <a:spLocks/>
            </p:cNvSpPr>
            <p:nvPr/>
          </p:nvSpPr>
          <p:spPr bwMode="auto">
            <a:xfrm>
              <a:off x="5034" y="1974"/>
              <a:ext cx="56" cy="120"/>
            </a:xfrm>
            <a:custGeom>
              <a:avLst/>
              <a:gdLst>
                <a:gd name="T0" fmla="*/ 0 w 56"/>
                <a:gd name="T1" fmla="*/ 0 h 120"/>
                <a:gd name="T2" fmla="*/ 48 w 56"/>
                <a:gd name="T3" fmla="*/ 48 h 120"/>
                <a:gd name="T4" fmla="*/ 48 w 56"/>
                <a:gd name="T5" fmla="*/ 12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6" h="120">
                  <a:moveTo>
                    <a:pt x="0" y="0"/>
                  </a:moveTo>
                  <a:cubicBezTo>
                    <a:pt x="20" y="14"/>
                    <a:pt x="40" y="28"/>
                    <a:pt x="48" y="48"/>
                  </a:cubicBezTo>
                  <a:cubicBezTo>
                    <a:pt x="56" y="68"/>
                    <a:pt x="52" y="94"/>
                    <a:pt x="48" y="120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Rectangle 52"/>
            <p:cNvSpPr>
              <a:spLocks noChangeArrowheads="1"/>
            </p:cNvSpPr>
            <p:nvPr/>
          </p:nvSpPr>
          <p:spPr bwMode="auto">
            <a:xfrm>
              <a:off x="4471" y="2206"/>
              <a:ext cx="430" cy="2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200" dirty="0">
                  <a:sym typeface="Symbol" pitchFamily="18" charset="2"/>
                </a:rPr>
                <a:t></a:t>
              </a:r>
              <a:r>
                <a:rPr lang="en-US" altLang="en-US" sz="2200" baseline="-25000" dirty="0" smtClean="0">
                  <a:sym typeface="Symbol" pitchFamily="18" charset="2"/>
                </a:rPr>
                <a:t>2</a:t>
              </a:r>
              <a:r>
                <a:rPr lang="en-US" altLang="en-US" sz="2200" dirty="0" smtClean="0">
                  <a:sym typeface="Symbol" pitchFamily="18" charset="2"/>
                </a:rPr>
                <a:t>-</a:t>
              </a:r>
              <a:r>
                <a:rPr lang="en-US" altLang="en-US" sz="2200" dirty="0" smtClean="0">
                  <a:latin typeface="Symbol" panose="05050102010706020507" pitchFamily="18" charset="2"/>
                  <a:sym typeface="Symbol" pitchFamily="18" charset="2"/>
                </a:rPr>
                <a:t>d</a:t>
              </a:r>
              <a:endParaRPr lang="en-US" altLang="en-US" sz="2200" dirty="0">
                <a:sym typeface="Symbol" pitchFamily="18" charset="2"/>
              </a:endParaRPr>
            </a:p>
          </p:txBody>
        </p:sp>
        <p:sp>
          <p:nvSpPr>
            <p:cNvPr id="29" name="Line 53"/>
            <p:cNvSpPr>
              <a:spLocks noChangeShapeType="1"/>
            </p:cNvSpPr>
            <p:nvPr/>
          </p:nvSpPr>
          <p:spPr bwMode="auto">
            <a:xfrm flipV="1">
              <a:off x="4860" y="2034"/>
              <a:ext cx="156" cy="2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54"/>
            <p:cNvSpPr>
              <a:spLocks/>
            </p:cNvSpPr>
            <p:nvPr/>
          </p:nvSpPr>
          <p:spPr bwMode="auto">
            <a:xfrm>
              <a:off x="4932" y="1842"/>
              <a:ext cx="204" cy="252"/>
            </a:xfrm>
            <a:custGeom>
              <a:avLst/>
              <a:gdLst>
                <a:gd name="T0" fmla="*/ 0 w 204"/>
                <a:gd name="T1" fmla="*/ 0 h 252"/>
                <a:gd name="T2" fmla="*/ 156 w 204"/>
                <a:gd name="T3" fmla="*/ 84 h 252"/>
                <a:gd name="T4" fmla="*/ 204 w 204"/>
                <a:gd name="T5" fmla="*/ 252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4" h="252">
                  <a:moveTo>
                    <a:pt x="0" y="0"/>
                  </a:moveTo>
                  <a:cubicBezTo>
                    <a:pt x="26" y="14"/>
                    <a:pt x="122" y="42"/>
                    <a:pt x="156" y="84"/>
                  </a:cubicBezTo>
                  <a:cubicBezTo>
                    <a:pt x="190" y="126"/>
                    <a:pt x="194" y="217"/>
                    <a:pt x="204" y="252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Rectangle 55"/>
            <p:cNvSpPr>
              <a:spLocks noChangeArrowheads="1"/>
            </p:cNvSpPr>
            <p:nvPr/>
          </p:nvSpPr>
          <p:spPr bwMode="auto">
            <a:xfrm>
              <a:off x="4578" y="1786"/>
              <a:ext cx="277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200">
                  <a:sym typeface="Symbol" pitchFamily="18" charset="2"/>
                </a:rPr>
                <a:t></a:t>
              </a:r>
              <a:r>
                <a:rPr lang="en-US" altLang="en-US" sz="2200" baseline="-25000">
                  <a:sym typeface="Symbol" pitchFamily="18" charset="2"/>
                </a:rPr>
                <a:t>1</a:t>
              </a:r>
            </a:p>
          </p:txBody>
        </p:sp>
        <p:sp>
          <p:nvSpPr>
            <p:cNvPr id="32" name="Line 56"/>
            <p:cNvSpPr>
              <a:spLocks noChangeShapeType="1"/>
            </p:cNvSpPr>
            <p:nvPr/>
          </p:nvSpPr>
          <p:spPr bwMode="auto">
            <a:xfrm flipV="1">
              <a:off x="4812" y="1878"/>
              <a:ext cx="204" cy="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65700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/>
              <a:t>Prandtl</a:t>
            </a:r>
            <a:r>
              <a:rPr lang="en-US" sz="3600" dirty="0"/>
              <a:t> </a:t>
            </a:r>
            <a:r>
              <a:rPr lang="en-US" sz="3600" dirty="0" smtClean="0"/>
              <a:t>Meyer Turns at High M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229600" cy="4525963"/>
          </a:xfrm>
        </p:spPr>
        <p:txBody>
          <a:bodyPr/>
          <a:lstStyle/>
          <a:p>
            <a:r>
              <a:rPr lang="en-US" dirty="0" smtClean="0"/>
              <a:t>Examine plot of </a:t>
            </a:r>
            <a:r>
              <a:rPr lang="en-US" i="1" dirty="0" smtClean="0"/>
              <a:t>v</a:t>
            </a:r>
            <a:r>
              <a:rPr lang="en-US" dirty="0" smtClean="0"/>
              <a:t> as function of 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81000" y="5339891"/>
            <a:ext cx="10951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7352760"/>
              </p:ext>
            </p:extLst>
          </p:nvPr>
        </p:nvGraphicFramePr>
        <p:xfrm>
          <a:off x="381000" y="5733822"/>
          <a:ext cx="4831402" cy="8955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2" name="Equation" r:id="rId3" imgW="2603160" imgH="482400" progId="Equation.DSMT4">
                  <p:embed/>
                </p:oleObj>
              </mc:Choice>
              <mc:Fallback>
                <p:oleObj name="Equation" r:id="rId3" imgW="2603160" imgH="482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81000" y="5733822"/>
                        <a:ext cx="4831402" cy="89557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324599" y="2971800"/>
            <a:ext cx="277269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 M increases, reach maxi turn angle (v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~130.5</a:t>
            </a:r>
            <a:r>
              <a:rPr lang="en-US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for </a:t>
            </a:r>
            <a:r>
              <a:rPr lang="en-US" sz="2000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=1.4)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 as M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increases, max. angle flow can turn (</a:t>
            </a:r>
            <a:r>
              <a:rPr lang="en-US" sz="2000" dirty="0" err="1" smtClean="0">
                <a:latin typeface="Symbol" panose="05050102010706020507" pitchFamily="18" charset="2"/>
                <a:cs typeface="Times New Roman" panose="02020603050405020304" pitchFamily="18" charset="0"/>
              </a:rPr>
              <a:t>d</a:t>
            </a:r>
            <a:r>
              <a:rPr lang="en-US" sz="2000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decreases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5" name="Group 105"/>
          <p:cNvGrpSpPr>
            <a:grpSpLocks/>
          </p:cNvGrpSpPr>
          <p:nvPr/>
        </p:nvGrpSpPr>
        <p:grpSpPr bwMode="auto">
          <a:xfrm>
            <a:off x="303934" y="1905000"/>
            <a:ext cx="5563466" cy="3529853"/>
            <a:chOff x="0" y="1383"/>
            <a:chExt cx="3855" cy="2520"/>
          </a:xfrm>
        </p:grpSpPr>
        <p:pic>
          <p:nvPicPr>
            <p:cNvPr id="16" name="Picture 35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383"/>
              <a:ext cx="3855" cy="25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aphicFrame>
          <p:nvGraphicFramePr>
            <p:cNvPr id="17" name="Object 55"/>
            <p:cNvGraphicFramePr>
              <a:graphicFrameLocks noChangeAspect="1"/>
            </p:cNvGraphicFramePr>
            <p:nvPr/>
          </p:nvGraphicFramePr>
          <p:xfrm>
            <a:off x="1198" y="2434"/>
            <a:ext cx="2320" cy="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403" name="Equation" r:id="rId6" imgW="3340080" imgH="520560" progId="Equation.3">
                    <p:embed/>
                  </p:oleObj>
                </mc:Choice>
                <mc:Fallback>
                  <p:oleObj name="Equation" r:id="rId6" imgW="3340080" imgH="52056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98" y="2434"/>
                          <a:ext cx="2320" cy="3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66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8" name="Oval 62"/>
          <p:cNvSpPr>
            <a:spLocks noChangeAspect="1" noChangeArrowheads="1"/>
          </p:cNvSpPr>
          <p:nvPr/>
        </p:nvSpPr>
        <p:spPr bwMode="auto">
          <a:xfrm>
            <a:off x="2044411" y="3178269"/>
            <a:ext cx="108239" cy="105056"/>
          </a:xfrm>
          <a:prstGeom prst="ellipse">
            <a:avLst/>
          </a:prstGeom>
          <a:solidFill>
            <a:srgbClr val="99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9" name="Oval 61"/>
          <p:cNvSpPr>
            <a:spLocks noChangeAspect="1" noChangeArrowheads="1"/>
          </p:cNvSpPr>
          <p:nvPr/>
        </p:nvSpPr>
        <p:spPr bwMode="auto">
          <a:xfrm>
            <a:off x="1429615" y="4161585"/>
            <a:ext cx="108239" cy="105056"/>
          </a:xfrm>
          <a:prstGeom prst="ellipse">
            <a:avLst/>
          </a:prstGeom>
          <a:solidFill>
            <a:srgbClr val="99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058" tIns="41029" rIns="82058" bIns="41029" anchor="ctr"/>
          <a:lstStyle/>
          <a:p>
            <a:endParaRPr lang="en-US"/>
          </a:p>
        </p:txBody>
      </p:sp>
      <p:grpSp>
        <p:nvGrpSpPr>
          <p:cNvPr id="20" name="Group 69"/>
          <p:cNvGrpSpPr>
            <a:grpSpLocks/>
          </p:cNvGrpSpPr>
          <p:nvPr/>
        </p:nvGrpSpPr>
        <p:grpSpPr bwMode="auto">
          <a:xfrm>
            <a:off x="2610135" y="2463894"/>
            <a:ext cx="607580" cy="512669"/>
            <a:chOff x="1598" y="1782"/>
            <a:chExt cx="421" cy="366"/>
          </a:xfrm>
        </p:grpSpPr>
        <p:sp>
          <p:nvSpPr>
            <p:cNvPr id="21" name="Line 65"/>
            <p:cNvSpPr>
              <a:spLocks noChangeShapeType="1"/>
            </p:cNvSpPr>
            <p:nvPr/>
          </p:nvSpPr>
          <p:spPr bwMode="auto">
            <a:xfrm flipV="1">
              <a:off x="1620" y="1800"/>
              <a:ext cx="0" cy="3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Rectangle 67"/>
            <p:cNvSpPr>
              <a:spLocks noChangeArrowheads="1"/>
            </p:cNvSpPr>
            <p:nvPr/>
          </p:nvSpPr>
          <p:spPr bwMode="auto">
            <a:xfrm>
              <a:off x="1598" y="1782"/>
              <a:ext cx="421" cy="2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dirty="0" err="1">
                  <a:latin typeface="Symbol" panose="05050102010706020507" pitchFamily="18" charset="2"/>
                  <a:sym typeface="Symbol" pitchFamily="18" charset="2"/>
                </a:rPr>
                <a:t>q</a:t>
              </a:r>
              <a:r>
                <a:rPr lang="en-US" altLang="en-US" sz="2000" baseline="-25000" dirty="0" err="1">
                  <a:sym typeface="Symbol" pitchFamily="18" charset="2"/>
                </a:rPr>
                <a:t>max</a:t>
              </a:r>
              <a:endParaRPr lang="en-US" altLang="en-US" sz="2000" baseline="-25000" dirty="0">
                <a:sym typeface="Symbol" pitchFamily="18" charset="2"/>
              </a:endParaRPr>
            </a:p>
          </p:txBody>
        </p:sp>
      </p:grpSp>
      <p:grpSp>
        <p:nvGrpSpPr>
          <p:cNvPr id="23" name="Group 97"/>
          <p:cNvGrpSpPr>
            <a:grpSpLocks/>
          </p:cNvGrpSpPr>
          <p:nvPr/>
        </p:nvGrpSpPr>
        <p:grpSpPr bwMode="auto">
          <a:xfrm>
            <a:off x="3888797" y="4254026"/>
            <a:ext cx="1472045" cy="277345"/>
            <a:chOff x="2484" y="3060"/>
            <a:chExt cx="1020" cy="198"/>
          </a:xfrm>
        </p:grpSpPr>
        <p:sp>
          <p:nvSpPr>
            <p:cNvPr id="24" name="Line 95"/>
            <p:cNvSpPr>
              <a:spLocks noChangeShapeType="1"/>
            </p:cNvSpPr>
            <p:nvPr/>
          </p:nvSpPr>
          <p:spPr bwMode="auto">
            <a:xfrm>
              <a:off x="2484" y="3114"/>
              <a:ext cx="1020" cy="0"/>
            </a:xfrm>
            <a:prstGeom prst="line">
              <a:avLst/>
            </a:prstGeom>
            <a:noFill/>
            <a:ln w="19050">
              <a:solidFill>
                <a:srgbClr val="0033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Text Box 96"/>
            <p:cNvSpPr txBox="1">
              <a:spLocks noChangeArrowheads="1"/>
            </p:cNvSpPr>
            <p:nvPr/>
          </p:nvSpPr>
          <p:spPr bwMode="auto">
            <a:xfrm>
              <a:off x="2772" y="3060"/>
              <a:ext cx="408" cy="1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>
                  <a:solidFill>
                    <a:srgbClr val="003399"/>
                  </a:solidFill>
                </a:rPr>
                <a:t>p</a:t>
              </a:r>
              <a:r>
                <a:rPr lang="en-US" altLang="en-US" b="1">
                  <a:solidFill>
                    <a:srgbClr val="003399"/>
                  </a:solidFill>
                  <a:sym typeface="Symbol" pitchFamily="18" charset="2"/>
                </a:rPr>
                <a:t>0</a:t>
              </a:r>
              <a:endParaRPr lang="en-US" altLang="en-US" b="1">
                <a:solidFill>
                  <a:srgbClr val="003399"/>
                </a:solidFill>
              </a:endParaRPr>
            </a:p>
          </p:txBody>
        </p:sp>
      </p:grpSp>
      <p:grpSp>
        <p:nvGrpSpPr>
          <p:cNvPr id="26" name="Group 104"/>
          <p:cNvGrpSpPr>
            <a:grpSpLocks/>
          </p:cNvGrpSpPr>
          <p:nvPr/>
        </p:nvGrpSpPr>
        <p:grpSpPr bwMode="auto">
          <a:xfrm>
            <a:off x="2156979" y="2505916"/>
            <a:ext cx="398318" cy="722779"/>
            <a:chOff x="1284" y="1812"/>
            <a:chExt cx="276" cy="516"/>
          </a:xfrm>
        </p:grpSpPr>
        <p:sp>
          <p:nvSpPr>
            <p:cNvPr id="27" name="Line 100"/>
            <p:cNvSpPr>
              <a:spLocks noChangeShapeType="1"/>
            </p:cNvSpPr>
            <p:nvPr/>
          </p:nvSpPr>
          <p:spPr bwMode="auto">
            <a:xfrm>
              <a:off x="1512" y="1812"/>
              <a:ext cx="0" cy="516"/>
            </a:xfrm>
            <a:prstGeom prst="line">
              <a:avLst/>
            </a:prstGeom>
            <a:noFill/>
            <a:ln w="19050">
              <a:solidFill>
                <a:srgbClr val="9933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Line 101"/>
            <p:cNvSpPr>
              <a:spLocks noChangeShapeType="1"/>
            </p:cNvSpPr>
            <p:nvPr/>
          </p:nvSpPr>
          <p:spPr bwMode="auto">
            <a:xfrm>
              <a:off x="1284" y="2328"/>
              <a:ext cx="276" cy="0"/>
            </a:xfrm>
            <a:prstGeom prst="line">
              <a:avLst/>
            </a:prstGeom>
            <a:noFill/>
            <a:ln w="19050">
              <a:solidFill>
                <a:srgbClr val="9933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9" name="Group 103"/>
          <p:cNvGrpSpPr>
            <a:grpSpLocks/>
          </p:cNvGrpSpPr>
          <p:nvPr/>
        </p:nvGrpSpPr>
        <p:grpSpPr bwMode="auto">
          <a:xfrm>
            <a:off x="1325706" y="2505915"/>
            <a:ext cx="173182" cy="1697691"/>
            <a:chOff x="708" y="1812"/>
            <a:chExt cx="120" cy="1212"/>
          </a:xfrm>
        </p:grpSpPr>
        <p:sp>
          <p:nvSpPr>
            <p:cNvPr id="30" name="Line 99"/>
            <p:cNvSpPr>
              <a:spLocks noChangeShapeType="1"/>
            </p:cNvSpPr>
            <p:nvPr/>
          </p:nvSpPr>
          <p:spPr bwMode="auto">
            <a:xfrm>
              <a:off x="720" y="1812"/>
              <a:ext cx="0" cy="1212"/>
            </a:xfrm>
            <a:prstGeom prst="line">
              <a:avLst/>
            </a:prstGeom>
            <a:noFill/>
            <a:ln w="19050">
              <a:solidFill>
                <a:srgbClr val="9933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102"/>
            <p:cNvSpPr>
              <a:spLocks noChangeShapeType="1"/>
            </p:cNvSpPr>
            <p:nvPr/>
          </p:nvSpPr>
          <p:spPr bwMode="auto">
            <a:xfrm>
              <a:off x="708" y="3024"/>
              <a:ext cx="120" cy="0"/>
            </a:xfrm>
            <a:prstGeom prst="line">
              <a:avLst/>
            </a:prstGeom>
            <a:noFill/>
            <a:ln w="19050">
              <a:solidFill>
                <a:srgbClr val="9933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2" name="Group 98"/>
          <p:cNvGrpSpPr>
            <a:grpSpLocks/>
          </p:cNvGrpSpPr>
          <p:nvPr/>
        </p:nvGrpSpPr>
        <p:grpSpPr bwMode="auto">
          <a:xfrm>
            <a:off x="6436591" y="1271235"/>
            <a:ext cx="2612159" cy="1292878"/>
            <a:chOff x="4138" y="1117"/>
            <a:chExt cx="1810" cy="923"/>
          </a:xfrm>
        </p:grpSpPr>
        <p:sp>
          <p:nvSpPr>
            <p:cNvPr id="33" name="Line 38"/>
            <p:cNvSpPr>
              <a:spLocks noChangeShapeType="1"/>
            </p:cNvSpPr>
            <p:nvPr/>
          </p:nvSpPr>
          <p:spPr bwMode="auto">
            <a:xfrm>
              <a:off x="5002" y="1590"/>
              <a:ext cx="3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39"/>
            <p:cNvSpPr>
              <a:spLocks/>
            </p:cNvSpPr>
            <p:nvPr/>
          </p:nvSpPr>
          <p:spPr bwMode="auto">
            <a:xfrm>
              <a:off x="4144" y="1602"/>
              <a:ext cx="1380" cy="420"/>
            </a:xfrm>
            <a:custGeom>
              <a:avLst/>
              <a:gdLst>
                <a:gd name="T0" fmla="*/ 0 w 1380"/>
                <a:gd name="T1" fmla="*/ 0 h 420"/>
                <a:gd name="T2" fmla="*/ 876 w 1380"/>
                <a:gd name="T3" fmla="*/ 0 h 420"/>
                <a:gd name="T4" fmla="*/ 1380 w 1380"/>
                <a:gd name="T5" fmla="*/ 420 h 420"/>
                <a:gd name="T6" fmla="*/ 0 w 1380"/>
                <a:gd name="T7" fmla="*/ 0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80" h="420">
                  <a:moveTo>
                    <a:pt x="0" y="0"/>
                  </a:moveTo>
                  <a:lnTo>
                    <a:pt x="876" y="0"/>
                  </a:lnTo>
                  <a:lnTo>
                    <a:pt x="1380" y="4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40"/>
            <p:cNvSpPr>
              <a:spLocks/>
            </p:cNvSpPr>
            <p:nvPr/>
          </p:nvSpPr>
          <p:spPr bwMode="auto">
            <a:xfrm>
              <a:off x="4138" y="1596"/>
              <a:ext cx="1386" cy="438"/>
            </a:xfrm>
            <a:custGeom>
              <a:avLst/>
              <a:gdLst>
                <a:gd name="T0" fmla="*/ 0 w 1386"/>
                <a:gd name="T1" fmla="*/ 0 h 438"/>
                <a:gd name="T2" fmla="*/ 876 w 1386"/>
                <a:gd name="T3" fmla="*/ 0 h 438"/>
                <a:gd name="T4" fmla="*/ 1386 w 1386"/>
                <a:gd name="T5" fmla="*/ 438 h 4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86" h="438">
                  <a:moveTo>
                    <a:pt x="0" y="0"/>
                  </a:moveTo>
                  <a:lnTo>
                    <a:pt x="876" y="0"/>
                  </a:lnTo>
                  <a:lnTo>
                    <a:pt x="1386" y="438"/>
                  </a:ln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Text Box 41"/>
            <p:cNvSpPr txBox="1">
              <a:spLocks noChangeArrowheads="1"/>
            </p:cNvSpPr>
            <p:nvPr/>
          </p:nvSpPr>
          <p:spPr bwMode="auto">
            <a:xfrm>
              <a:off x="5132" y="1601"/>
              <a:ext cx="713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1600" dirty="0" smtClean="0">
                  <a:latin typeface="Symbol" panose="05050102010706020507" pitchFamily="18" charset="2"/>
                  <a:sym typeface="Symbol" pitchFamily="18" charset="2"/>
                </a:rPr>
                <a:t>d </a:t>
              </a:r>
              <a:r>
                <a:rPr lang="en-US" altLang="en-US" sz="1600" dirty="0">
                  <a:sym typeface="Symbol" pitchFamily="18" charset="2"/>
                </a:rPr>
                <a:t>=</a:t>
              </a:r>
              <a:r>
                <a:rPr lang="en-US" altLang="en-US" sz="1600" baseline="-25000" dirty="0">
                  <a:sym typeface="Symbol" pitchFamily="18" charset="2"/>
                </a:rPr>
                <a:t>2</a:t>
              </a:r>
              <a:r>
                <a:rPr lang="en-US" altLang="en-US" sz="1600" dirty="0">
                  <a:sym typeface="Symbol" pitchFamily="18" charset="2"/>
                </a:rPr>
                <a:t>-</a:t>
              </a:r>
              <a:r>
                <a:rPr lang="en-US" altLang="en-US" sz="1600" baseline="-25000" dirty="0">
                  <a:sym typeface="Symbol" pitchFamily="18" charset="2"/>
                </a:rPr>
                <a:t>1</a:t>
              </a:r>
            </a:p>
          </p:txBody>
        </p:sp>
        <p:sp>
          <p:nvSpPr>
            <p:cNvPr id="37" name="Freeform 42"/>
            <p:cNvSpPr>
              <a:spLocks/>
            </p:cNvSpPr>
            <p:nvPr/>
          </p:nvSpPr>
          <p:spPr bwMode="auto">
            <a:xfrm>
              <a:off x="5194" y="1584"/>
              <a:ext cx="26" cy="144"/>
            </a:xfrm>
            <a:custGeom>
              <a:avLst/>
              <a:gdLst>
                <a:gd name="T0" fmla="*/ 12 w 26"/>
                <a:gd name="T1" fmla="*/ 0 h 144"/>
                <a:gd name="T2" fmla="*/ 24 w 26"/>
                <a:gd name="T3" fmla="*/ 84 h 144"/>
                <a:gd name="T4" fmla="*/ 0 w 26"/>
                <a:gd name="T5" fmla="*/ 14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144">
                  <a:moveTo>
                    <a:pt x="12" y="0"/>
                  </a:moveTo>
                  <a:cubicBezTo>
                    <a:pt x="19" y="30"/>
                    <a:pt x="26" y="60"/>
                    <a:pt x="24" y="84"/>
                  </a:cubicBezTo>
                  <a:cubicBezTo>
                    <a:pt x="22" y="108"/>
                    <a:pt x="11" y="126"/>
                    <a:pt x="0" y="144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Line 43"/>
            <p:cNvSpPr>
              <a:spLocks noChangeShapeType="1"/>
            </p:cNvSpPr>
            <p:nvPr/>
          </p:nvSpPr>
          <p:spPr bwMode="auto">
            <a:xfrm>
              <a:off x="4591" y="1263"/>
              <a:ext cx="36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Text Box 44"/>
            <p:cNvSpPr txBox="1">
              <a:spLocks noChangeArrowheads="1"/>
            </p:cNvSpPr>
            <p:nvPr/>
          </p:nvSpPr>
          <p:spPr bwMode="auto">
            <a:xfrm>
              <a:off x="4588" y="1235"/>
              <a:ext cx="383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/>
                <a:t>M</a:t>
              </a:r>
              <a:r>
                <a:rPr lang="en-US" altLang="en-US" baseline="-25000"/>
                <a:t>1</a:t>
              </a:r>
            </a:p>
          </p:txBody>
        </p:sp>
        <p:sp>
          <p:nvSpPr>
            <p:cNvPr id="40" name="Line 45"/>
            <p:cNvSpPr>
              <a:spLocks noChangeShapeType="1"/>
            </p:cNvSpPr>
            <p:nvPr/>
          </p:nvSpPr>
          <p:spPr bwMode="auto">
            <a:xfrm>
              <a:off x="5568" y="1535"/>
              <a:ext cx="380" cy="34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1" name="Group 46"/>
            <p:cNvGrpSpPr>
              <a:grpSpLocks/>
            </p:cNvGrpSpPr>
            <p:nvPr/>
          </p:nvGrpSpPr>
          <p:grpSpPr bwMode="auto">
            <a:xfrm>
              <a:off x="5002" y="1117"/>
              <a:ext cx="495" cy="473"/>
              <a:chOff x="4662" y="3193"/>
              <a:chExt cx="495" cy="473"/>
            </a:xfrm>
          </p:grpSpPr>
          <p:sp>
            <p:nvSpPr>
              <p:cNvPr id="43" name="Line 47"/>
              <p:cNvSpPr>
                <a:spLocks noChangeShapeType="1"/>
              </p:cNvSpPr>
              <p:nvPr/>
            </p:nvSpPr>
            <p:spPr bwMode="auto">
              <a:xfrm flipV="1">
                <a:off x="4662" y="3269"/>
                <a:ext cx="363" cy="397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" name="Line 48"/>
              <p:cNvSpPr>
                <a:spLocks noChangeShapeType="1"/>
              </p:cNvSpPr>
              <p:nvPr/>
            </p:nvSpPr>
            <p:spPr bwMode="auto">
              <a:xfrm flipV="1">
                <a:off x="4662" y="3469"/>
                <a:ext cx="495" cy="197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" name="Line 49"/>
              <p:cNvSpPr>
                <a:spLocks noChangeShapeType="1"/>
              </p:cNvSpPr>
              <p:nvPr/>
            </p:nvSpPr>
            <p:spPr bwMode="auto">
              <a:xfrm flipV="1">
                <a:off x="4662" y="3313"/>
                <a:ext cx="423" cy="353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" name="Line 50"/>
              <p:cNvSpPr>
                <a:spLocks noChangeShapeType="1"/>
              </p:cNvSpPr>
              <p:nvPr/>
            </p:nvSpPr>
            <p:spPr bwMode="auto">
              <a:xfrm flipV="1">
                <a:off x="4662" y="3385"/>
                <a:ext cx="471" cy="281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" name="Line 51"/>
              <p:cNvSpPr>
                <a:spLocks noChangeShapeType="1"/>
              </p:cNvSpPr>
              <p:nvPr/>
            </p:nvSpPr>
            <p:spPr bwMode="auto">
              <a:xfrm flipV="1">
                <a:off x="4662" y="3565"/>
                <a:ext cx="495" cy="101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" name="Line 52"/>
              <p:cNvSpPr>
                <a:spLocks noChangeShapeType="1"/>
              </p:cNvSpPr>
              <p:nvPr/>
            </p:nvSpPr>
            <p:spPr bwMode="auto">
              <a:xfrm flipV="1">
                <a:off x="4662" y="3193"/>
                <a:ext cx="303" cy="473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2" name="Rectangle 53"/>
            <p:cNvSpPr>
              <a:spLocks noChangeArrowheads="1"/>
            </p:cNvSpPr>
            <p:nvPr/>
          </p:nvSpPr>
          <p:spPr bwMode="auto">
            <a:xfrm>
              <a:off x="5561" y="1776"/>
              <a:ext cx="319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/>
                <a:t>M</a:t>
              </a:r>
              <a:r>
                <a:rPr lang="en-US" altLang="en-US" baseline="-25000"/>
                <a:t>2</a:t>
              </a:r>
            </a:p>
          </p:txBody>
        </p:sp>
      </p:grpSp>
      <p:grpSp>
        <p:nvGrpSpPr>
          <p:cNvPr id="49" name="Group 94"/>
          <p:cNvGrpSpPr>
            <a:grpSpLocks/>
          </p:cNvGrpSpPr>
          <p:nvPr/>
        </p:nvGrpSpPr>
        <p:grpSpPr bwMode="auto">
          <a:xfrm>
            <a:off x="5706645" y="5230906"/>
            <a:ext cx="3118716" cy="1322294"/>
            <a:chOff x="3564" y="3529"/>
            <a:chExt cx="2161" cy="944"/>
          </a:xfrm>
        </p:grpSpPr>
        <p:grpSp>
          <p:nvGrpSpPr>
            <p:cNvPr id="50" name="Group 92"/>
            <p:cNvGrpSpPr>
              <a:grpSpLocks/>
            </p:cNvGrpSpPr>
            <p:nvPr/>
          </p:nvGrpSpPr>
          <p:grpSpPr bwMode="auto">
            <a:xfrm>
              <a:off x="3836" y="3529"/>
              <a:ext cx="1889" cy="944"/>
              <a:chOff x="3836" y="3529"/>
              <a:chExt cx="1889" cy="944"/>
            </a:xfrm>
          </p:grpSpPr>
          <p:grpSp>
            <p:nvGrpSpPr>
              <p:cNvPr id="52" name="Group 89"/>
              <p:cNvGrpSpPr>
                <a:grpSpLocks/>
              </p:cNvGrpSpPr>
              <p:nvPr/>
            </p:nvGrpSpPr>
            <p:grpSpPr bwMode="auto">
              <a:xfrm>
                <a:off x="4132" y="3529"/>
                <a:ext cx="1593" cy="940"/>
                <a:chOff x="3784" y="3589"/>
                <a:chExt cx="1593" cy="940"/>
              </a:xfrm>
            </p:grpSpPr>
            <p:sp>
              <p:nvSpPr>
                <p:cNvPr id="54" name="Line 73"/>
                <p:cNvSpPr>
                  <a:spLocks noChangeShapeType="1"/>
                </p:cNvSpPr>
                <p:nvPr/>
              </p:nvSpPr>
              <p:spPr bwMode="auto">
                <a:xfrm>
                  <a:off x="4846" y="4062"/>
                  <a:ext cx="33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5" name="Freeform 74"/>
                <p:cNvSpPr>
                  <a:spLocks/>
                </p:cNvSpPr>
                <p:nvPr/>
              </p:nvSpPr>
              <p:spPr bwMode="auto">
                <a:xfrm>
                  <a:off x="3988" y="4074"/>
                  <a:ext cx="876" cy="402"/>
                </a:xfrm>
                <a:custGeom>
                  <a:avLst/>
                  <a:gdLst>
                    <a:gd name="T0" fmla="*/ 0 w 876"/>
                    <a:gd name="T1" fmla="*/ 0 h 402"/>
                    <a:gd name="T2" fmla="*/ 876 w 876"/>
                    <a:gd name="T3" fmla="*/ 0 h 402"/>
                    <a:gd name="T4" fmla="*/ 668 w 876"/>
                    <a:gd name="T5" fmla="*/ 402 h 402"/>
                    <a:gd name="T6" fmla="*/ 0 w 876"/>
                    <a:gd name="T7" fmla="*/ 0 h 4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76" h="402">
                      <a:moveTo>
                        <a:pt x="0" y="0"/>
                      </a:moveTo>
                      <a:lnTo>
                        <a:pt x="876" y="0"/>
                      </a:lnTo>
                      <a:lnTo>
                        <a:pt x="668" y="40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>
                    <a:lumMod val="65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6" name="Freeform 75"/>
                <p:cNvSpPr>
                  <a:spLocks/>
                </p:cNvSpPr>
                <p:nvPr/>
              </p:nvSpPr>
              <p:spPr bwMode="auto">
                <a:xfrm>
                  <a:off x="3982" y="4068"/>
                  <a:ext cx="876" cy="420"/>
                </a:xfrm>
                <a:custGeom>
                  <a:avLst/>
                  <a:gdLst>
                    <a:gd name="T0" fmla="*/ 0 w 876"/>
                    <a:gd name="T1" fmla="*/ 0 h 420"/>
                    <a:gd name="T2" fmla="*/ 876 w 876"/>
                    <a:gd name="T3" fmla="*/ 0 h 420"/>
                    <a:gd name="T4" fmla="*/ 662 w 876"/>
                    <a:gd name="T5" fmla="*/ 420 h 4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876" h="420">
                      <a:moveTo>
                        <a:pt x="0" y="0"/>
                      </a:moveTo>
                      <a:lnTo>
                        <a:pt x="876" y="0"/>
                      </a:lnTo>
                      <a:lnTo>
                        <a:pt x="662" y="420"/>
                      </a:lnTo>
                    </a:path>
                  </a:pathLst>
                </a:custGeom>
                <a:noFill/>
                <a:ln w="28575" cmpd="sng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7" name="Text Box 76"/>
                <p:cNvSpPr txBox="1">
                  <a:spLocks noChangeArrowheads="1"/>
                </p:cNvSpPr>
                <p:nvPr/>
              </p:nvSpPr>
              <p:spPr bwMode="auto">
                <a:xfrm>
                  <a:off x="4753" y="4150"/>
                  <a:ext cx="233" cy="28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altLang="en-US" sz="2000" dirty="0" smtClean="0">
                      <a:latin typeface="Symbol" panose="05050102010706020507" pitchFamily="18" charset="2"/>
                      <a:sym typeface="Symbol" pitchFamily="18" charset="2"/>
                    </a:rPr>
                    <a:t>d</a:t>
                  </a:r>
                  <a:endParaRPr lang="en-US" altLang="en-US" sz="2000" baseline="-25000" dirty="0">
                    <a:sym typeface="Symbol" pitchFamily="18" charset="2"/>
                  </a:endParaRPr>
                </a:p>
              </p:txBody>
            </p:sp>
            <p:sp>
              <p:nvSpPr>
                <p:cNvPr id="58" name="Freeform 77"/>
                <p:cNvSpPr>
                  <a:spLocks/>
                </p:cNvSpPr>
                <p:nvPr/>
              </p:nvSpPr>
              <p:spPr bwMode="auto">
                <a:xfrm>
                  <a:off x="4824" y="4056"/>
                  <a:ext cx="144" cy="132"/>
                </a:xfrm>
                <a:custGeom>
                  <a:avLst/>
                  <a:gdLst>
                    <a:gd name="T0" fmla="*/ 144 w 144"/>
                    <a:gd name="T1" fmla="*/ 0 h 132"/>
                    <a:gd name="T2" fmla="*/ 108 w 144"/>
                    <a:gd name="T3" fmla="*/ 108 h 132"/>
                    <a:gd name="T4" fmla="*/ 0 w 144"/>
                    <a:gd name="T5" fmla="*/ 132 h 1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44" h="132">
                      <a:moveTo>
                        <a:pt x="144" y="0"/>
                      </a:moveTo>
                      <a:cubicBezTo>
                        <a:pt x="138" y="18"/>
                        <a:pt x="132" y="86"/>
                        <a:pt x="108" y="108"/>
                      </a:cubicBezTo>
                      <a:cubicBezTo>
                        <a:pt x="84" y="130"/>
                        <a:pt x="22" y="127"/>
                        <a:pt x="0" y="132"/>
                      </a:cubicBez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" name="Line 78"/>
                <p:cNvSpPr>
                  <a:spLocks noChangeShapeType="1"/>
                </p:cNvSpPr>
                <p:nvPr/>
              </p:nvSpPr>
              <p:spPr bwMode="auto">
                <a:xfrm>
                  <a:off x="4399" y="3927"/>
                  <a:ext cx="313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0" name="Text Box 79"/>
                <p:cNvSpPr txBox="1">
                  <a:spLocks noChangeArrowheads="1"/>
                </p:cNvSpPr>
                <p:nvPr/>
              </p:nvSpPr>
              <p:spPr bwMode="auto">
                <a:xfrm>
                  <a:off x="3784" y="3779"/>
                  <a:ext cx="743" cy="26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en-US"/>
                    <a:t>M</a:t>
                  </a:r>
                  <a:r>
                    <a:rPr lang="en-US" altLang="en-US" baseline="-25000"/>
                    <a:t>1</a:t>
                  </a:r>
                  <a:r>
                    <a:rPr lang="en-US" altLang="en-US"/>
                    <a:t>=2</a:t>
                  </a:r>
                  <a:endParaRPr lang="en-US" altLang="en-US" baseline="-25000"/>
                </a:p>
              </p:txBody>
            </p:sp>
            <p:sp>
              <p:nvSpPr>
                <p:cNvPr id="61" name="Line 80"/>
                <p:cNvSpPr>
                  <a:spLocks noChangeShapeType="1"/>
                </p:cNvSpPr>
                <p:nvPr/>
              </p:nvSpPr>
              <p:spPr bwMode="auto">
                <a:xfrm flipH="1">
                  <a:off x="4868" y="4127"/>
                  <a:ext cx="196" cy="40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" name="Line 82"/>
                <p:cNvSpPr>
                  <a:spLocks noChangeShapeType="1"/>
                </p:cNvSpPr>
                <p:nvPr/>
              </p:nvSpPr>
              <p:spPr bwMode="auto">
                <a:xfrm>
                  <a:off x="4870" y="4074"/>
                  <a:ext cx="507" cy="11"/>
                </a:xfrm>
                <a:prstGeom prst="line">
                  <a:avLst/>
                </a:prstGeom>
                <a:noFill/>
                <a:ln w="19050">
                  <a:solidFill>
                    <a:srgbClr val="003399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" name="Line 83"/>
                <p:cNvSpPr>
                  <a:spLocks noChangeShapeType="1"/>
                </p:cNvSpPr>
                <p:nvPr/>
              </p:nvSpPr>
              <p:spPr bwMode="auto">
                <a:xfrm flipV="1">
                  <a:off x="4846" y="3829"/>
                  <a:ext cx="483" cy="233"/>
                </a:xfrm>
                <a:prstGeom prst="line">
                  <a:avLst/>
                </a:prstGeom>
                <a:noFill/>
                <a:ln w="19050">
                  <a:solidFill>
                    <a:srgbClr val="003399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4" name="Line 84"/>
                <p:cNvSpPr>
                  <a:spLocks noChangeShapeType="1"/>
                </p:cNvSpPr>
                <p:nvPr/>
              </p:nvSpPr>
              <p:spPr bwMode="auto">
                <a:xfrm flipV="1">
                  <a:off x="4846" y="3709"/>
                  <a:ext cx="423" cy="353"/>
                </a:xfrm>
                <a:prstGeom prst="line">
                  <a:avLst/>
                </a:prstGeom>
                <a:noFill/>
                <a:ln w="19050">
                  <a:solidFill>
                    <a:srgbClr val="003399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5" name="Line 85"/>
                <p:cNvSpPr>
                  <a:spLocks noChangeShapeType="1"/>
                </p:cNvSpPr>
                <p:nvPr/>
              </p:nvSpPr>
              <p:spPr bwMode="auto">
                <a:xfrm>
                  <a:off x="4870" y="4074"/>
                  <a:ext cx="471" cy="151"/>
                </a:xfrm>
                <a:prstGeom prst="line">
                  <a:avLst/>
                </a:prstGeom>
                <a:noFill/>
                <a:ln w="19050">
                  <a:solidFill>
                    <a:srgbClr val="003399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6" name="Line 86"/>
                <p:cNvSpPr>
                  <a:spLocks noChangeShapeType="1"/>
                </p:cNvSpPr>
                <p:nvPr/>
              </p:nvSpPr>
              <p:spPr bwMode="auto">
                <a:xfrm flipV="1">
                  <a:off x="4846" y="3973"/>
                  <a:ext cx="519" cy="89"/>
                </a:xfrm>
                <a:prstGeom prst="line">
                  <a:avLst/>
                </a:prstGeom>
                <a:noFill/>
                <a:ln w="19050">
                  <a:solidFill>
                    <a:srgbClr val="003399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7" name="Line 87"/>
                <p:cNvSpPr>
                  <a:spLocks noChangeShapeType="1"/>
                </p:cNvSpPr>
                <p:nvPr/>
              </p:nvSpPr>
              <p:spPr bwMode="auto">
                <a:xfrm flipV="1">
                  <a:off x="4846" y="3589"/>
                  <a:ext cx="303" cy="473"/>
                </a:xfrm>
                <a:prstGeom prst="line">
                  <a:avLst/>
                </a:prstGeom>
                <a:noFill/>
                <a:ln w="19050">
                  <a:solidFill>
                    <a:srgbClr val="003399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8" name="Rectangle 88"/>
                <p:cNvSpPr>
                  <a:spLocks noChangeArrowheads="1"/>
                </p:cNvSpPr>
                <p:nvPr/>
              </p:nvSpPr>
              <p:spPr bwMode="auto">
                <a:xfrm>
                  <a:off x="5057" y="4212"/>
                  <a:ext cx="319" cy="26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en-US"/>
                    <a:t>M</a:t>
                  </a:r>
                  <a:r>
                    <a:rPr lang="en-US" altLang="en-US" baseline="-25000"/>
                    <a:t>2</a:t>
                  </a:r>
                </a:p>
              </p:txBody>
            </p:sp>
          </p:grpSp>
          <p:sp>
            <p:nvSpPr>
              <p:cNvPr id="53" name="Rectangle 91"/>
              <p:cNvSpPr>
                <a:spLocks noChangeArrowheads="1"/>
              </p:cNvSpPr>
              <p:nvPr/>
            </p:nvSpPr>
            <p:spPr bwMode="auto">
              <a:xfrm>
                <a:off x="3836" y="4187"/>
                <a:ext cx="947" cy="28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sz="2000" dirty="0" err="1" smtClean="0">
                    <a:latin typeface="Symbol" panose="05050102010706020507" pitchFamily="18" charset="2"/>
                    <a:sym typeface="Symbol" pitchFamily="18" charset="2"/>
                  </a:rPr>
                  <a:t>d</a:t>
                </a:r>
                <a:r>
                  <a:rPr lang="en-US" altLang="en-US" sz="2000" baseline="-25000" dirty="0" err="1" smtClean="0">
                    <a:sym typeface="Symbol" pitchFamily="18" charset="2"/>
                  </a:rPr>
                  <a:t>PM</a:t>
                </a:r>
                <a:r>
                  <a:rPr lang="en-US" altLang="en-US" sz="2000" dirty="0" smtClean="0">
                    <a:sym typeface="Symbol" pitchFamily="18" charset="2"/>
                  </a:rPr>
                  <a:t>&lt;104.1</a:t>
                </a:r>
                <a:r>
                  <a:rPr lang="en-US" altLang="en-US" sz="2000" dirty="0">
                    <a:cs typeface="Times New Roman" pitchFamily="18" charset="0"/>
                    <a:sym typeface="Symbol" pitchFamily="18" charset="2"/>
                  </a:rPr>
                  <a:t>°</a:t>
                </a:r>
                <a:endParaRPr lang="en-US" altLang="en-US" sz="2000" baseline="-25000" dirty="0">
                  <a:sym typeface="Symbol" pitchFamily="18" charset="2"/>
                </a:endParaRPr>
              </a:p>
            </p:txBody>
          </p:sp>
        </p:grpSp>
        <p:sp>
          <p:nvSpPr>
            <p:cNvPr id="51" name="Line 93"/>
            <p:cNvSpPr>
              <a:spLocks noChangeShapeType="1"/>
            </p:cNvSpPr>
            <p:nvPr/>
          </p:nvSpPr>
          <p:spPr bwMode="auto">
            <a:xfrm>
              <a:off x="3564" y="3948"/>
              <a:ext cx="588" cy="10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18560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Maximum Turn Angle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1"/>
            <a:ext cx="8229600" cy="457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Analytic Expression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4544085"/>
              </p:ext>
            </p:extLst>
          </p:nvPr>
        </p:nvGraphicFramePr>
        <p:xfrm>
          <a:off x="457200" y="1676400"/>
          <a:ext cx="5175250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43" name="Equation" r:id="rId3" imgW="2882880" imgH="469800" progId="Equation.DSMT4">
                  <p:embed/>
                </p:oleObj>
              </mc:Choice>
              <mc:Fallback>
                <p:oleObj name="Equation" r:id="rId3" imgW="2882880" imgH="469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676400"/>
                        <a:ext cx="5175250" cy="846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2784148"/>
              </p:ext>
            </p:extLst>
          </p:nvPr>
        </p:nvGraphicFramePr>
        <p:xfrm>
          <a:off x="609600" y="2667000"/>
          <a:ext cx="4398963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44" name="Equation" r:id="rId5" imgW="2450880" imgH="241200" progId="Equation.DSMT4">
                  <p:embed/>
                </p:oleObj>
              </mc:Choice>
              <mc:Fallback>
                <p:oleObj name="Equation" r:id="rId5" imgW="2450880" imgH="241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667000"/>
                        <a:ext cx="4398963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3474759"/>
              </p:ext>
            </p:extLst>
          </p:nvPr>
        </p:nvGraphicFramePr>
        <p:xfrm>
          <a:off x="609600" y="3200400"/>
          <a:ext cx="2393950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45" name="Equation" r:id="rId7" imgW="1333440" imgH="469800" progId="Equation.DSMT4">
                  <p:embed/>
                </p:oleObj>
              </mc:Choice>
              <mc:Fallback>
                <p:oleObj name="Equation" r:id="rId7" imgW="1333440" imgH="469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200400"/>
                        <a:ext cx="2393950" cy="846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9914634"/>
              </p:ext>
            </p:extLst>
          </p:nvPr>
        </p:nvGraphicFramePr>
        <p:xfrm>
          <a:off x="598418" y="5105400"/>
          <a:ext cx="81025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46" name="Equation" r:id="rId9" imgW="406080" imgH="228600" progId="Equation.DSMT4">
                  <p:embed/>
                </p:oleObj>
              </mc:Choice>
              <mc:Fallback>
                <p:oleObj name="Equation" r:id="rId9" imgW="406080" imgH="2286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418" y="5105400"/>
                        <a:ext cx="810252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Left Brace 8"/>
          <p:cNvSpPr/>
          <p:nvPr/>
        </p:nvSpPr>
        <p:spPr>
          <a:xfrm>
            <a:off x="1408670" y="4419600"/>
            <a:ext cx="419100" cy="1828800"/>
          </a:xfrm>
          <a:prstGeom prst="leftBrace">
            <a:avLst>
              <a:gd name="adj1" fmla="val 36343"/>
              <a:gd name="adj2" fmla="val 50000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912294" y="4219545"/>
            <a:ext cx="5261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90</a:t>
            </a:r>
            <a:r>
              <a:rPr lang="en-US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n-US" sz="2000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36008" y="4772055"/>
            <a:ext cx="9749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130.45</a:t>
            </a:r>
            <a:r>
              <a:rPr lang="en-US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n-US" sz="2000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828800" y="5334000"/>
            <a:ext cx="8467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159.2</a:t>
            </a:r>
            <a:r>
              <a:rPr lang="en-US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n-US" sz="2000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874640" y="5943600"/>
            <a:ext cx="8467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208.5</a:t>
            </a:r>
            <a:r>
              <a:rPr lang="en-US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n-US" sz="2000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025811" y="4219545"/>
            <a:ext cx="7841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=5/3</a:t>
            </a:r>
            <a:endParaRPr lang="en-US" sz="2000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25811" y="4724400"/>
            <a:ext cx="7553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=1.4</a:t>
            </a:r>
            <a:endParaRPr lang="en-US" sz="2000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025810" y="5322218"/>
            <a:ext cx="7553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=1.3</a:t>
            </a:r>
            <a:endParaRPr lang="en-US" sz="2000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054665" y="5943600"/>
            <a:ext cx="7553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=1.2</a:t>
            </a:r>
            <a:endParaRPr lang="en-US" sz="2000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486400" y="3057776"/>
            <a:ext cx="3429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 </a:t>
            </a:r>
            <a:r>
              <a:rPr lang="en-US" sz="2000" dirty="0">
                <a:latin typeface="Symbol" panose="05050102010706020507" pitchFamily="18" charset="2"/>
                <a:cs typeface="Times New Roman" panose="02020603050405020304" pitchFamily="18" charset="0"/>
              </a:rPr>
              <a:t>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decreases (higher temperatures, bigger molecules), maximum turn angle increases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err="1" smtClean="0">
                <a:latin typeface="Symbol" panose="05050102010706020507" pitchFamily="18" charset="2"/>
                <a:cs typeface="Times New Roman" panose="02020603050405020304" pitchFamily="18" charset="0"/>
              </a:rPr>
              <a:t>d</a:t>
            </a:r>
            <a:r>
              <a:rPr lang="en-US" sz="2000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smaller in real flows , T and P drop through turn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Condensation of gas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Non-equilibrium flow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148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Continuous (Smooth) Expansions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5181600" cy="5257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Already showed that it does not matter if expansion turn is sharp or smooth</a:t>
            </a:r>
          </a:p>
          <a:p>
            <a:pPr lvl="1"/>
            <a:r>
              <a:rPr lang="en-US" dirty="0" smtClean="0"/>
              <a:t>Still get same solution, P-M fan=infinite set of Mach waves</a:t>
            </a:r>
          </a:p>
          <a:p>
            <a:pPr lvl="1"/>
            <a:r>
              <a:rPr lang="en-US" dirty="0" smtClean="0"/>
              <a:t>Unless we exceed the maximum turning angle, final properties just function of total turn angle</a:t>
            </a:r>
          </a:p>
          <a:p>
            <a:pPr lvl="1"/>
            <a:r>
              <a:rPr lang="en-US" dirty="0" smtClean="0"/>
              <a:t>Smooth turn just means expansion process takes place over longer distance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grpSp>
        <p:nvGrpSpPr>
          <p:cNvPr id="6" name="Group 105"/>
          <p:cNvGrpSpPr>
            <a:grpSpLocks/>
          </p:cNvGrpSpPr>
          <p:nvPr/>
        </p:nvGrpSpPr>
        <p:grpSpPr bwMode="auto">
          <a:xfrm>
            <a:off x="4914900" y="2239962"/>
            <a:ext cx="4152900" cy="1570038"/>
            <a:chOff x="3555" y="1450"/>
            <a:chExt cx="2616" cy="989"/>
          </a:xfrm>
        </p:grpSpPr>
        <p:sp>
          <p:nvSpPr>
            <p:cNvPr id="7" name="Text Box 38"/>
            <p:cNvSpPr txBox="1">
              <a:spLocks noChangeArrowheads="1"/>
            </p:cNvSpPr>
            <p:nvPr/>
          </p:nvSpPr>
          <p:spPr bwMode="auto">
            <a:xfrm>
              <a:off x="3555" y="1450"/>
              <a:ext cx="5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200"/>
                <a:t>M</a:t>
              </a:r>
              <a:r>
                <a:rPr lang="en-US" altLang="en-US" sz="2200" baseline="-25000"/>
                <a:t>1</a:t>
              </a:r>
              <a:r>
                <a:rPr lang="en-US" altLang="en-US"/>
                <a:t>&gt;1</a:t>
              </a:r>
              <a:endParaRPr lang="en-US" altLang="en-US" sz="2200" baseline="-25000"/>
            </a:p>
          </p:txBody>
        </p:sp>
        <p:sp>
          <p:nvSpPr>
            <p:cNvPr id="8" name="Freeform 39"/>
            <p:cNvSpPr>
              <a:spLocks/>
            </p:cNvSpPr>
            <p:nvPr/>
          </p:nvSpPr>
          <p:spPr bwMode="auto">
            <a:xfrm>
              <a:off x="3915" y="1713"/>
              <a:ext cx="384" cy="1"/>
            </a:xfrm>
            <a:custGeom>
              <a:avLst/>
              <a:gdLst>
                <a:gd name="T0" fmla="*/ 0 w 384"/>
                <a:gd name="T1" fmla="*/ 1 h 1"/>
                <a:gd name="T2" fmla="*/ 384 w 3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84" h="1">
                  <a:moveTo>
                    <a:pt x="0" y="1"/>
                  </a:moveTo>
                  <a:lnTo>
                    <a:pt x="384" y="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40"/>
            <p:cNvSpPr>
              <a:spLocks/>
            </p:cNvSpPr>
            <p:nvPr/>
          </p:nvSpPr>
          <p:spPr bwMode="auto">
            <a:xfrm rot="2606111">
              <a:off x="5201" y="2227"/>
              <a:ext cx="453" cy="27"/>
            </a:xfrm>
            <a:custGeom>
              <a:avLst/>
              <a:gdLst>
                <a:gd name="T0" fmla="*/ 0 w 496"/>
                <a:gd name="T1" fmla="*/ 0 h 1"/>
                <a:gd name="T2" fmla="*/ 496 w 496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96" h="1">
                  <a:moveTo>
                    <a:pt x="0" y="0"/>
                  </a:moveTo>
                  <a:lnTo>
                    <a:pt x="496" y="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 Box 41"/>
            <p:cNvSpPr txBox="1">
              <a:spLocks noChangeArrowheads="1"/>
            </p:cNvSpPr>
            <p:nvPr/>
          </p:nvSpPr>
          <p:spPr bwMode="auto">
            <a:xfrm>
              <a:off x="5425" y="1915"/>
              <a:ext cx="74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200" dirty="0"/>
                <a:t>M</a:t>
              </a:r>
              <a:r>
                <a:rPr lang="en-US" altLang="en-US" sz="2200" baseline="-25000" dirty="0"/>
                <a:t>2</a:t>
              </a:r>
              <a:r>
                <a:rPr lang="en-US" altLang="en-US" dirty="0"/>
                <a:t>&gt;</a:t>
              </a:r>
              <a:r>
                <a:rPr lang="en-US" altLang="en-US" sz="2200" dirty="0"/>
                <a:t>M</a:t>
              </a:r>
              <a:r>
                <a:rPr lang="en-US" altLang="en-US" sz="2200" baseline="-25000" dirty="0"/>
                <a:t>1</a:t>
              </a:r>
            </a:p>
          </p:txBody>
        </p:sp>
        <p:sp>
          <p:nvSpPr>
            <p:cNvPr id="11" name="Freeform 42"/>
            <p:cNvSpPr>
              <a:spLocks/>
            </p:cNvSpPr>
            <p:nvPr/>
          </p:nvSpPr>
          <p:spPr bwMode="auto">
            <a:xfrm>
              <a:off x="3609" y="1961"/>
              <a:ext cx="1719" cy="451"/>
            </a:xfrm>
            <a:custGeom>
              <a:avLst/>
              <a:gdLst>
                <a:gd name="T0" fmla="*/ 0 w 1719"/>
                <a:gd name="T1" fmla="*/ 6 h 451"/>
                <a:gd name="T2" fmla="*/ 908 w 1719"/>
                <a:gd name="T3" fmla="*/ 9 h 451"/>
                <a:gd name="T4" fmla="*/ 1227 w 1719"/>
                <a:gd name="T5" fmla="*/ 103 h 451"/>
                <a:gd name="T6" fmla="*/ 1491 w 1719"/>
                <a:gd name="T7" fmla="*/ 247 h 451"/>
                <a:gd name="T8" fmla="*/ 1719 w 1719"/>
                <a:gd name="T9" fmla="*/ 451 h 451"/>
                <a:gd name="T10" fmla="*/ 15 w 1719"/>
                <a:gd name="T11" fmla="*/ 451 h 451"/>
                <a:gd name="T12" fmla="*/ 0 w 1719"/>
                <a:gd name="T13" fmla="*/ 0 h 4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19" h="451">
                  <a:moveTo>
                    <a:pt x="0" y="6"/>
                  </a:moveTo>
                  <a:lnTo>
                    <a:pt x="908" y="9"/>
                  </a:lnTo>
                  <a:lnTo>
                    <a:pt x="1227" y="103"/>
                  </a:lnTo>
                  <a:lnTo>
                    <a:pt x="1491" y="247"/>
                  </a:lnTo>
                  <a:lnTo>
                    <a:pt x="1719" y="451"/>
                  </a:lnTo>
                  <a:lnTo>
                    <a:pt x="15" y="451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43"/>
            <p:cNvSpPr>
              <a:spLocks/>
            </p:cNvSpPr>
            <p:nvPr/>
          </p:nvSpPr>
          <p:spPr bwMode="auto">
            <a:xfrm>
              <a:off x="3614" y="1938"/>
              <a:ext cx="1750" cy="486"/>
            </a:xfrm>
            <a:custGeom>
              <a:avLst/>
              <a:gdLst>
                <a:gd name="T0" fmla="*/ 0 w 1750"/>
                <a:gd name="T1" fmla="*/ 20 h 486"/>
                <a:gd name="T2" fmla="*/ 347 w 1750"/>
                <a:gd name="T3" fmla="*/ 20 h 486"/>
                <a:gd name="T4" fmla="*/ 862 w 1750"/>
                <a:gd name="T5" fmla="*/ 30 h 486"/>
                <a:gd name="T6" fmla="*/ 1378 w 1750"/>
                <a:gd name="T7" fmla="*/ 198 h 486"/>
                <a:gd name="T8" fmla="*/ 1750 w 1750"/>
                <a:gd name="T9" fmla="*/ 486 h 4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50" h="486">
                  <a:moveTo>
                    <a:pt x="0" y="20"/>
                  </a:moveTo>
                  <a:cubicBezTo>
                    <a:pt x="111" y="20"/>
                    <a:pt x="203" y="18"/>
                    <a:pt x="347" y="20"/>
                  </a:cubicBezTo>
                  <a:cubicBezTo>
                    <a:pt x="491" y="22"/>
                    <a:pt x="690" y="0"/>
                    <a:pt x="862" y="30"/>
                  </a:cubicBezTo>
                  <a:cubicBezTo>
                    <a:pt x="1034" y="60"/>
                    <a:pt x="1230" y="122"/>
                    <a:pt x="1378" y="198"/>
                  </a:cubicBezTo>
                  <a:cubicBezTo>
                    <a:pt x="1526" y="274"/>
                    <a:pt x="1673" y="426"/>
                    <a:pt x="1750" y="486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44"/>
            <p:cNvSpPr>
              <a:spLocks noChangeShapeType="1"/>
            </p:cNvSpPr>
            <p:nvPr/>
          </p:nvSpPr>
          <p:spPr bwMode="auto">
            <a:xfrm flipH="1">
              <a:off x="4728" y="2424"/>
              <a:ext cx="61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Text Box 45"/>
            <p:cNvSpPr txBox="1">
              <a:spLocks noChangeArrowheads="1"/>
            </p:cNvSpPr>
            <p:nvPr/>
          </p:nvSpPr>
          <p:spPr bwMode="auto">
            <a:xfrm>
              <a:off x="4833" y="2170"/>
              <a:ext cx="276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200" dirty="0" smtClean="0">
                  <a:latin typeface="Symbol" panose="05050102010706020507" pitchFamily="18" charset="2"/>
                  <a:sym typeface="Symbol" pitchFamily="18" charset="2"/>
                </a:rPr>
                <a:t>d</a:t>
              </a:r>
              <a:endParaRPr lang="en-US" altLang="en-US" sz="2200" baseline="-25000" dirty="0"/>
            </a:p>
          </p:txBody>
        </p:sp>
        <p:sp>
          <p:nvSpPr>
            <p:cNvPr id="15" name="Freeform 46"/>
            <p:cNvSpPr>
              <a:spLocks/>
            </p:cNvSpPr>
            <p:nvPr/>
          </p:nvSpPr>
          <p:spPr bwMode="auto">
            <a:xfrm>
              <a:off x="5160" y="2298"/>
              <a:ext cx="42" cy="120"/>
            </a:xfrm>
            <a:custGeom>
              <a:avLst/>
              <a:gdLst>
                <a:gd name="T0" fmla="*/ 42 w 42"/>
                <a:gd name="T1" fmla="*/ 0 h 120"/>
                <a:gd name="T2" fmla="*/ 6 w 42"/>
                <a:gd name="T3" fmla="*/ 72 h 120"/>
                <a:gd name="T4" fmla="*/ 6 w 42"/>
                <a:gd name="T5" fmla="*/ 12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120">
                  <a:moveTo>
                    <a:pt x="42" y="0"/>
                  </a:moveTo>
                  <a:cubicBezTo>
                    <a:pt x="27" y="26"/>
                    <a:pt x="12" y="52"/>
                    <a:pt x="6" y="72"/>
                  </a:cubicBezTo>
                  <a:cubicBezTo>
                    <a:pt x="0" y="92"/>
                    <a:pt x="3" y="106"/>
                    <a:pt x="6" y="120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6" name="Group 103"/>
          <p:cNvGrpSpPr>
            <a:grpSpLocks/>
          </p:cNvGrpSpPr>
          <p:nvPr/>
        </p:nvGrpSpPr>
        <p:grpSpPr bwMode="auto">
          <a:xfrm>
            <a:off x="6329362" y="1938337"/>
            <a:ext cx="1562100" cy="1657350"/>
            <a:chOff x="4446" y="1260"/>
            <a:chExt cx="984" cy="1044"/>
          </a:xfrm>
        </p:grpSpPr>
        <p:sp>
          <p:nvSpPr>
            <p:cNvPr id="17" name="Line 92"/>
            <p:cNvSpPr>
              <a:spLocks noChangeShapeType="1"/>
            </p:cNvSpPr>
            <p:nvPr/>
          </p:nvSpPr>
          <p:spPr bwMode="auto">
            <a:xfrm flipV="1">
              <a:off x="4446" y="1260"/>
              <a:ext cx="216" cy="696"/>
            </a:xfrm>
            <a:prstGeom prst="line">
              <a:avLst/>
            </a:prstGeom>
            <a:noFill/>
            <a:ln w="1905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93"/>
            <p:cNvSpPr>
              <a:spLocks noChangeShapeType="1"/>
            </p:cNvSpPr>
            <p:nvPr/>
          </p:nvSpPr>
          <p:spPr bwMode="auto">
            <a:xfrm rot="311201" flipV="1">
              <a:off x="4614" y="1302"/>
              <a:ext cx="216" cy="696"/>
            </a:xfrm>
            <a:prstGeom prst="line">
              <a:avLst/>
            </a:prstGeom>
            <a:noFill/>
            <a:ln w="1905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Line 94"/>
            <p:cNvSpPr>
              <a:spLocks noChangeShapeType="1"/>
            </p:cNvSpPr>
            <p:nvPr/>
          </p:nvSpPr>
          <p:spPr bwMode="auto">
            <a:xfrm rot="629494" flipV="1">
              <a:off x="4758" y="1356"/>
              <a:ext cx="216" cy="696"/>
            </a:xfrm>
            <a:prstGeom prst="line">
              <a:avLst/>
            </a:prstGeom>
            <a:noFill/>
            <a:ln w="1905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Line 95"/>
            <p:cNvSpPr>
              <a:spLocks noChangeShapeType="1"/>
            </p:cNvSpPr>
            <p:nvPr/>
          </p:nvSpPr>
          <p:spPr bwMode="auto">
            <a:xfrm rot="1028742" flipV="1">
              <a:off x="4914" y="1416"/>
              <a:ext cx="216" cy="696"/>
            </a:xfrm>
            <a:prstGeom prst="line">
              <a:avLst/>
            </a:prstGeom>
            <a:noFill/>
            <a:ln w="1905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Line 99"/>
            <p:cNvSpPr>
              <a:spLocks noChangeShapeType="1"/>
            </p:cNvSpPr>
            <p:nvPr/>
          </p:nvSpPr>
          <p:spPr bwMode="auto">
            <a:xfrm rot="1554456" flipV="1">
              <a:off x="5082" y="1488"/>
              <a:ext cx="216" cy="696"/>
            </a:xfrm>
            <a:prstGeom prst="line">
              <a:avLst/>
            </a:prstGeom>
            <a:noFill/>
            <a:ln w="1905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Line 100"/>
            <p:cNvSpPr>
              <a:spLocks noChangeShapeType="1"/>
            </p:cNvSpPr>
            <p:nvPr/>
          </p:nvSpPr>
          <p:spPr bwMode="auto">
            <a:xfrm rot="2240357" flipV="1">
              <a:off x="5214" y="1608"/>
              <a:ext cx="216" cy="696"/>
            </a:xfrm>
            <a:prstGeom prst="line">
              <a:avLst/>
            </a:prstGeom>
            <a:noFill/>
            <a:ln w="1905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206146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Continuous (Smooth) </a:t>
            </a:r>
            <a:r>
              <a:rPr lang="en-US" sz="3200" dirty="0" smtClean="0"/>
              <a:t>Compressions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5391150" cy="54864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What happens if we have a smooth concave turn?</a:t>
            </a:r>
          </a:p>
          <a:p>
            <a:pPr lvl="1"/>
            <a:r>
              <a:rPr lang="en-US" dirty="0" smtClean="0"/>
              <a:t>since flow direction change is small, can still get set of weak Mach waves</a:t>
            </a:r>
            <a:endParaRPr lang="en-US" dirty="0"/>
          </a:p>
          <a:p>
            <a:r>
              <a:rPr lang="en-US" dirty="0" err="1" smtClean="0"/>
              <a:t>Prandtl</a:t>
            </a:r>
            <a:r>
              <a:rPr lang="en-US" dirty="0" smtClean="0"/>
              <a:t>-Meyer compression: </a:t>
            </a:r>
            <a:r>
              <a:rPr lang="en-US" dirty="0" smtClean="0">
                <a:latin typeface="Symbol" panose="05050102010706020507" pitchFamily="18" charset="2"/>
              </a:rPr>
              <a:t>d</a:t>
            </a:r>
            <a:r>
              <a:rPr lang="en-US" dirty="0" smtClean="0"/>
              <a:t>=-(</a:t>
            </a:r>
            <a:r>
              <a:rPr lang="en-US" i="1" dirty="0" smtClean="0"/>
              <a:t>v</a:t>
            </a:r>
            <a:r>
              <a:rPr lang="en-US" baseline="-25000" dirty="0" smtClean="0"/>
              <a:t>2</a:t>
            </a:r>
            <a:r>
              <a:rPr lang="en-US" dirty="0" smtClean="0"/>
              <a:t>-</a:t>
            </a:r>
            <a:r>
              <a:rPr lang="en-US" i="1" dirty="0" smtClean="0"/>
              <a:t>v</a:t>
            </a:r>
            <a:r>
              <a:rPr lang="en-US" baseline="-25000" dirty="0" smtClean="0"/>
              <a:t>1</a:t>
            </a:r>
            <a:r>
              <a:rPr lang="en-US" dirty="0" smtClean="0"/>
              <a:t>), so </a:t>
            </a:r>
            <a:r>
              <a:rPr lang="en-US" i="1" dirty="0" smtClean="0"/>
              <a:t>v</a:t>
            </a:r>
            <a:r>
              <a:rPr lang="en-US" baseline="-25000" dirty="0" smtClean="0"/>
              <a:t>2</a:t>
            </a:r>
            <a:r>
              <a:rPr lang="en-US" dirty="0" smtClean="0"/>
              <a:t>-</a:t>
            </a:r>
            <a:r>
              <a:rPr lang="en-US" i="1" dirty="0" smtClean="0"/>
              <a:t>v</a:t>
            </a:r>
            <a:r>
              <a:rPr lang="en-US" baseline="-25000" dirty="0" smtClean="0"/>
              <a:t>1</a:t>
            </a:r>
            <a:r>
              <a:rPr lang="en-US" dirty="0" smtClean="0"/>
              <a:t>&lt;0</a:t>
            </a:r>
          </a:p>
          <a:p>
            <a:pPr lvl="1"/>
            <a:r>
              <a:rPr lang="en-US" dirty="0" smtClean="0"/>
              <a:t>However unlike expansions, compressions merge</a:t>
            </a:r>
          </a:p>
          <a:p>
            <a:pPr lvl="1"/>
            <a:r>
              <a:rPr lang="en-US" dirty="0" smtClean="0"/>
              <a:t>Together they coalesce to form oblique shock</a:t>
            </a:r>
          </a:p>
          <a:p>
            <a:pPr lvl="1"/>
            <a:r>
              <a:rPr lang="en-US" dirty="0" smtClean="0"/>
              <a:t>Flow that went through PM compression is isentropic, outer flow has entropy rise (P</a:t>
            </a:r>
            <a:r>
              <a:rPr lang="en-US" baseline="-25000" dirty="0" smtClean="0"/>
              <a:t>o</a:t>
            </a:r>
            <a:r>
              <a:rPr lang="en-US" dirty="0" smtClean="0"/>
              <a:t> loss)</a:t>
            </a:r>
          </a:p>
          <a:p>
            <a:pPr lvl="1"/>
            <a:r>
              <a:rPr lang="en-US" dirty="0" smtClean="0"/>
              <a:t>Size of PM region depends on M</a:t>
            </a:r>
            <a:r>
              <a:rPr lang="en-US" baseline="-25000" dirty="0" smtClean="0"/>
              <a:t>1</a:t>
            </a:r>
            <a:r>
              <a:rPr lang="en-US" dirty="0" smtClean="0"/>
              <a:t> and curvature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096000" y="2362200"/>
            <a:ext cx="304800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29"/>
          <p:cNvGrpSpPr>
            <a:grpSpLocks/>
          </p:cNvGrpSpPr>
          <p:nvPr/>
        </p:nvGrpSpPr>
        <p:grpSpPr bwMode="auto">
          <a:xfrm>
            <a:off x="5543550" y="1865902"/>
            <a:ext cx="3448050" cy="2122487"/>
            <a:chOff x="3903" y="1195"/>
            <a:chExt cx="2172" cy="1337"/>
          </a:xfrm>
        </p:grpSpPr>
        <p:sp>
          <p:nvSpPr>
            <p:cNvPr id="8" name="Text Box 5"/>
            <p:cNvSpPr txBox="1">
              <a:spLocks noChangeArrowheads="1"/>
            </p:cNvSpPr>
            <p:nvPr/>
          </p:nvSpPr>
          <p:spPr bwMode="auto">
            <a:xfrm>
              <a:off x="3903" y="1906"/>
              <a:ext cx="5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200"/>
                <a:t>M</a:t>
              </a:r>
              <a:r>
                <a:rPr lang="en-US" altLang="en-US" sz="2200" baseline="-25000"/>
                <a:t>1</a:t>
              </a:r>
              <a:r>
                <a:rPr lang="en-US" altLang="en-US"/>
                <a:t>&gt;1</a:t>
              </a:r>
              <a:endParaRPr lang="en-US" altLang="en-US" sz="2200" baseline="-25000"/>
            </a:p>
          </p:txBody>
        </p:sp>
        <p:sp>
          <p:nvSpPr>
            <p:cNvPr id="9" name="Freeform 6"/>
            <p:cNvSpPr>
              <a:spLocks/>
            </p:cNvSpPr>
            <p:nvPr/>
          </p:nvSpPr>
          <p:spPr bwMode="auto">
            <a:xfrm>
              <a:off x="4023" y="2229"/>
              <a:ext cx="384" cy="1"/>
            </a:xfrm>
            <a:custGeom>
              <a:avLst/>
              <a:gdLst>
                <a:gd name="T0" fmla="*/ 0 w 384"/>
                <a:gd name="T1" fmla="*/ 1 h 1"/>
                <a:gd name="T2" fmla="*/ 384 w 3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84" h="1">
                  <a:moveTo>
                    <a:pt x="0" y="1"/>
                  </a:moveTo>
                  <a:lnTo>
                    <a:pt x="384" y="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7"/>
            <p:cNvSpPr>
              <a:spLocks/>
            </p:cNvSpPr>
            <p:nvPr/>
          </p:nvSpPr>
          <p:spPr bwMode="auto">
            <a:xfrm rot="-2792954">
              <a:off x="5539" y="1668"/>
              <a:ext cx="207" cy="27"/>
            </a:xfrm>
            <a:custGeom>
              <a:avLst/>
              <a:gdLst>
                <a:gd name="T0" fmla="*/ 0 w 496"/>
                <a:gd name="T1" fmla="*/ 0 h 1"/>
                <a:gd name="T2" fmla="*/ 496 w 496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96" h="1">
                  <a:moveTo>
                    <a:pt x="0" y="0"/>
                  </a:moveTo>
                  <a:lnTo>
                    <a:pt x="496" y="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Text Box 8"/>
            <p:cNvSpPr txBox="1">
              <a:spLocks noChangeArrowheads="1"/>
            </p:cNvSpPr>
            <p:nvPr/>
          </p:nvSpPr>
          <p:spPr bwMode="auto">
            <a:xfrm>
              <a:off x="5329" y="1195"/>
              <a:ext cx="74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200"/>
                <a:t>M</a:t>
              </a:r>
              <a:r>
                <a:rPr lang="en-US" altLang="en-US" sz="2200" baseline="-25000"/>
                <a:t>2</a:t>
              </a:r>
              <a:r>
                <a:rPr lang="en-US" altLang="en-US"/>
                <a:t>&lt;</a:t>
              </a:r>
              <a:r>
                <a:rPr lang="en-US" altLang="en-US" sz="2200"/>
                <a:t>M</a:t>
              </a:r>
              <a:r>
                <a:rPr lang="en-US" altLang="en-US" sz="2200" baseline="-25000"/>
                <a:t>1</a:t>
              </a:r>
            </a:p>
          </p:txBody>
        </p:sp>
        <p:grpSp>
          <p:nvGrpSpPr>
            <p:cNvPr id="12" name="Group 21"/>
            <p:cNvGrpSpPr>
              <a:grpSpLocks/>
            </p:cNvGrpSpPr>
            <p:nvPr/>
          </p:nvGrpSpPr>
          <p:grpSpPr bwMode="auto">
            <a:xfrm>
              <a:off x="3924" y="1980"/>
              <a:ext cx="1800" cy="552"/>
              <a:chOff x="792" y="3372"/>
              <a:chExt cx="1800" cy="552"/>
            </a:xfrm>
          </p:grpSpPr>
          <p:sp>
            <p:nvSpPr>
              <p:cNvPr id="16" name="Freeform 9"/>
              <p:cNvSpPr>
                <a:spLocks/>
              </p:cNvSpPr>
              <p:nvPr/>
            </p:nvSpPr>
            <p:spPr bwMode="auto">
              <a:xfrm>
                <a:off x="792" y="3372"/>
                <a:ext cx="1800" cy="552"/>
              </a:xfrm>
              <a:custGeom>
                <a:avLst/>
                <a:gdLst>
                  <a:gd name="T0" fmla="*/ 9 w 1800"/>
                  <a:gd name="T1" fmla="*/ 479 h 552"/>
                  <a:gd name="T2" fmla="*/ 768 w 1800"/>
                  <a:gd name="T3" fmla="*/ 468 h 552"/>
                  <a:gd name="T4" fmla="*/ 924 w 1800"/>
                  <a:gd name="T5" fmla="*/ 456 h 552"/>
                  <a:gd name="T6" fmla="*/ 1452 w 1800"/>
                  <a:gd name="T7" fmla="*/ 264 h 552"/>
                  <a:gd name="T8" fmla="*/ 1788 w 1800"/>
                  <a:gd name="T9" fmla="*/ 0 h 552"/>
                  <a:gd name="T10" fmla="*/ 1800 w 1800"/>
                  <a:gd name="T11" fmla="*/ 552 h 552"/>
                  <a:gd name="T12" fmla="*/ 0 w 1800"/>
                  <a:gd name="T13" fmla="*/ 552 h 552"/>
                  <a:gd name="T14" fmla="*/ 9 w 1800"/>
                  <a:gd name="T15" fmla="*/ 473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800" h="552">
                    <a:moveTo>
                      <a:pt x="9" y="479"/>
                    </a:moveTo>
                    <a:lnTo>
                      <a:pt x="768" y="468"/>
                    </a:lnTo>
                    <a:lnTo>
                      <a:pt x="924" y="456"/>
                    </a:lnTo>
                    <a:lnTo>
                      <a:pt x="1452" y="264"/>
                    </a:lnTo>
                    <a:lnTo>
                      <a:pt x="1788" y="0"/>
                    </a:lnTo>
                    <a:lnTo>
                      <a:pt x="1800" y="552"/>
                    </a:lnTo>
                    <a:lnTo>
                      <a:pt x="0" y="552"/>
                    </a:lnTo>
                    <a:lnTo>
                      <a:pt x="9" y="473"/>
                    </a:lnTo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10"/>
              <p:cNvSpPr>
                <a:spLocks/>
              </p:cNvSpPr>
              <p:nvPr/>
            </p:nvSpPr>
            <p:spPr bwMode="auto">
              <a:xfrm flipV="1">
                <a:off x="792" y="3378"/>
                <a:ext cx="1750" cy="486"/>
              </a:xfrm>
              <a:custGeom>
                <a:avLst/>
                <a:gdLst>
                  <a:gd name="T0" fmla="*/ 0 w 1750"/>
                  <a:gd name="T1" fmla="*/ 20 h 486"/>
                  <a:gd name="T2" fmla="*/ 347 w 1750"/>
                  <a:gd name="T3" fmla="*/ 20 h 486"/>
                  <a:gd name="T4" fmla="*/ 862 w 1750"/>
                  <a:gd name="T5" fmla="*/ 30 h 486"/>
                  <a:gd name="T6" fmla="*/ 1378 w 1750"/>
                  <a:gd name="T7" fmla="*/ 198 h 486"/>
                  <a:gd name="T8" fmla="*/ 1750 w 1750"/>
                  <a:gd name="T9" fmla="*/ 486 h 4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750" h="486">
                    <a:moveTo>
                      <a:pt x="0" y="20"/>
                    </a:moveTo>
                    <a:cubicBezTo>
                      <a:pt x="111" y="20"/>
                      <a:pt x="203" y="18"/>
                      <a:pt x="347" y="20"/>
                    </a:cubicBezTo>
                    <a:cubicBezTo>
                      <a:pt x="491" y="22"/>
                      <a:pt x="690" y="0"/>
                      <a:pt x="862" y="30"/>
                    </a:cubicBezTo>
                    <a:cubicBezTo>
                      <a:pt x="1034" y="60"/>
                      <a:pt x="1230" y="122"/>
                      <a:pt x="1378" y="198"/>
                    </a:cubicBezTo>
                    <a:cubicBezTo>
                      <a:pt x="1526" y="274"/>
                      <a:pt x="1673" y="426"/>
                      <a:pt x="1750" y="486"/>
                    </a:cubicBez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 flipH="1">
              <a:off x="5460" y="2172"/>
              <a:ext cx="26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5637" y="1942"/>
              <a:ext cx="276" cy="2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200" dirty="0" smtClean="0">
                  <a:latin typeface="Symbol" panose="05050102010706020507" pitchFamily="18" charset="2"/>
                  <a:sym typeface="Symbol" pitchFamily="18" charset="2"/>
                </a:rPr>
                <a:t>d</a:t>
              </a:r>
              <a:endParaRPr lang="en-US" altLang="en-US" sz="2200" baseline="-25000" dirty="0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auto">
            <a:xfrm rot="8212214">
              <a:off x="5616" y="2058"/>
              <a:ext cx="42" cy="120"/>
            </a:xfrm>
            <a:custGeom>
              <a:avLst/>
              <a:gdLst>
                <a:gd name="T0" fmla="*/ 42 w 42"/>
                <a:gd name="T1" fmla="*/ 0 h 120"/>
                <a:gd name="T2" fmla="*/ 6 w 42"/>
                <a:gd name="T3" fmla="*/ 72 h 120"/>
                <a:gd name="T4" fmla="*/ 6 w 42"/>
                <a:gd name="T5" fmla="*/ 12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120">
                  <a:moveTo>
                    <a:pt x="42" y="0"/>
                  </a:moveTo>
                  <a:cubicBezTo>
                    <a:pt x="27" y="26"/>
                    <a:pt x="12" y="52"/>
                    <a:pt x="6" y="72"/>
                  </a:cubicBezTo>
                  <a:cubicBezTo>
                    <a:pt x="0" y="92"/>
                    <a:pt x="3" y="106"/>
                    <a:pt x="6" y="120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8" name="Group 32"/>
          <p:cNvGrpSpPr>
            <a:grpSpLocks/>
          </p:cNvGrpSpPr>
          <p:nvPr/>
        </p:nvGrpSpPr>
        <p:grpSpPr bwMode="auto">
          <a:xfrm>
            <a:off x="6919912" y="1945277"/>
            <a:ext cx="1117600" cy="1890712"/>
            <a:chOff x="4770" y="1245"/>
            <a:chExt cx="704" cy="1191"/>
          </a:xfrm>
        </p:grpSpPr>
        <p:sp>
          <p:nvSpPr>
            <p:cNvPr id="19" name="Line 24"/>
            <p:cNvSpPr>
              <a:spLocks noChangeShapeType="1"/>
            </p:cNvSpPr>
            <p:nvPr/>
          </p:nvSpPr>
          <p:spPr bwMode="auto">
            <a:xfrm flipV="1">
              <a:off x="4770" y="1332"/>
              <a:ext cx="338" cy="1104"/>
            </a:xfrm>
            <a:prstGeom prst="line">
              <a:avLst/>
            </a:prstGeom>
            <a:noFill/>
            <a:ln w="1905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Line 25"/>
            <p:cNvSpPr>
              <a:spLocks noChangeShapeType="1"/>
            </p:cNvSpPr>
            <p:nvPr/>
          </p:nvSpPr>
          <p:spPr bwMode="auto">
            <a:xfrm rot="21149771" flipV="1">
              <a:off x="4891" y="1348"/>
              <a:ext cx="304" cy="1046"/>
            </a:xfrm>
            <a:prstGeom prst="line">
              <a:avLst/>
            </a:prstGeom>
            <a:noFill/>
            <a:ln w="1905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Line 26"/>
            <p:cNvSpPr>
              <a:spLocks noChangeShapeType="1"/>
            </p:cNvSpPr>
            <p:nvPr/>
          </p:nvSpPr>
          <p:spPr bwMode="auto">
            <a:xfrm rot="20456904" flipV="1">
              <a:off x="5003" y="1362"/>
              <a:ext cx="291" cy="948"/>
            </a:xfrm>
            <a:prstGeom prst="line">
              <a:avLst/>
            </a:prstGeom>
            <a:noFill/>
            <a:ln w="1905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Line 27"/>
            <p:cNvSpPr>
              <a:spLocks noChangeShapeType="1"/>
            </p:cNvSpPr>
            <p:nvPr/>
          </p:nvSpPr>
          <p:spPr bwMode="auto">
            <a:xfrm rot="19633439" flipV="1">
              <a:off x="5132" y="1300"/>
              <a:ext cx="280" cy="917"/>
            </a:xfrm>
            <a:prstGeom prst="line">
              <a:avLst/>
            </a:prstGeom>
            <a:noFill/>
            <a:ln w="1905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Line 28"/>
            <p:cNvSpPr>
              <a:spLocks noChangeShapeType="1"/>
            </p:cNvSpPr>
            <p:nvPr/>
          </p:nvSpPr>
          <p:spPr bwMode="auto">
            <a:xfrm rot="19013513" flipV="1">
              <a:off x="5228" y="1245"/>
              <a:ext cx="246" cy="864"/>
            </a:xfrm>
            <a:prstGeom prst="line">
              <a:avLst/>
            </a:prstGeom>
            <a:noFill/>
            <a:ln w="1905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4" name="Line 31"/>
          <p:cNvSpPr>
            <a:spLocks noChangeShapeType="1"/>
          </p:cNvSpPr>
          <p:nvPr/>
        </p:nvSpPr>
        <p:spPr bwMode="auto">
          <a:xfrm flipV="1">
            <a:off x="7491412" y="1283289"/>
            <a:ext cx="184150" cy="78105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529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Supersonic Flow Turning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5562600" cy="5486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Previously, we examined supersonic flow over (sharp) concave corners/turns</a:t>
            </a:r>
          </a:p>
          <a:p>
            <a:pPr lvl="1"/>
            <a:r>
              <a:rPr lang="en-US" dirty="0" smtClean="0"/>
              <a:t>Oblique shock allows flow to make this (compression) turn</a:t>
            </a:r>
            <a:endParaRPr lang="en-US" dirty="0"/>
          </a:p>
          <a:p>
            <a:r>
              <a:rPr lang="en-US" dirty="0" smtClean="0"/>
              <a:t>What happens if</a:t>
            </a:r>
          </a:p>
          <a:p>
            <a:pPr lvl="1"/>
            <a:r>
              <a:rPr lang="en-US" dirty="0" smtClean="0"/>
              <a:t>Turn is convex (expansion) already shown expansion “shock” impossible (entropy would be destroyed)</a:t>
            </a:r>
          </a:p>
          <a:p>
            <a:pPr lvl="1"/>
            <a:r>
              <a:rPr lang="en-US" dirty="0" smtClean="0"/>
              <a:t>Turn is gradual (concave or convex)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grpSp>
        <p:nvGrpSpPr>
          <p:cNvPr id="6" name="Group 2370"/>
          <p:cNvGrpSpPr>
            <a:grpSpLocks/>
          </p:cNvGrpSpPr>
          <p:nvPr/>
        </p:nvGrpSpPr>
        <p:grpSpPr bwMode="auto">
          <a:xfrm>
            <a:off x="5607050" y="1068083"/>
            <a:ext cx="2862263" cy="2301875"/>
            <a:chOff x="4082" y="1097"/>
            <a:chExt cx="1803" cy="1450"/>
          </a:xfrm>
        </p:grpSpPr>
        <p:grpSp>
          <p:nvGrpSpPr>
            <p:cNvPr id="7" name="Group 2361"/>
            <p:cNvGrpSpPr>
              <a:grpSpLocks/>
            </p:cNvGrpSpPr>
            <p:nvPr/>
          </p:nvGrpSpPr>
          <p:grpSpPr bwMode="auto">
            <a:xfrm>
              <a:off x="4082" y="1097"/>
              <a:ext cx="1803" cy="816"/>
              <a:chOff x="4129" y="1539"/>
              <a:chExt cx="1803" cy="816"/>
            </a:xfrm>
          </p:grpSpPr>
          <p:sp>
            <p:nvSpPr>
              <p:cNvPr id="15" name="AutoShape 2285"/>
              <p:cNvSpPr>
                <a:spLocks noChangeArrowheads="1"/>
              </p:cNvSpPr>
              <p:nvPr/>
            </p:nvSpPr>
            <p:spPr bwMode="auto">
              <a:xfrm rot="-5400000">
                <a:off x="5350" y="1539"/>
                <a:ext cx="360" cy="804"/>
              </a:xfrm>
              <a:prstGeom prst="triangle">
                <a:avLst>
                  <a:gd name="adj" fmla="val 50000"/>
                </a:avLst>
              </a:prstGeom>
              <a:solidFill>
                <a:schemeClr val="bg1">
                  <a:lumMod val="65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Line 2287"/>
              <p:cNvSpPr>
                <a:spLocks noChangeShapeType="1"/>
              </p:cNvSpPr>
              <p:nvPr/>
            </p:nvSpPr>
            <p:spPr bwMode="auto">
              <a:xfrm>
                <a:off x="4624" y="1940"/>
                <a:ext cx="26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Text Box 2288"/>
              <p:cNvSpPr txBox="1">
                <a:spLocks noChangeArrowheads="1"/>
              </p:cNvSpPr>
              <p:nvPr/>
            </p:nvSpPr>
            <p:spPr bwMode="auto">
              <a:xfrm>
                <a:off x="4129" y="1785"/>
                <a:ext cx="5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sz="2200"/>
                  <a:t>M</a:t>
                </a:r>
                <a:r>
                  <a:rPr lang="en-US" altLang="en-US" sz="2200" baseline="-25000"/>
                  <a:t>1</a:t>
                </a:r>
                <a:r>
                  <a:rPr lang="en-US" altLang="en-US"/>
                  <a:t>&gt;1</a:t>
                </a:r>
                <a:endParaRPr lang="en-US" altLang="en-US" sz="2200" baseline="-25000"/>
              </a:p>
            </p:txBody>
          </p:sp>
          <p:sp>
            <p:nvSpPr>
              <p:cNvPr id="18" name="Line 2300"/>
              <p:cNvSpPr>
                <a:spLocks noChangeShapeType="1"/>
              </p:cNvSpPr>
              <p:nvPr/>
            </p:nvSpPr>
            <p:spPr bwMode="auto">
              <a:xfrm>
                <a:off x="5140" y="1941"/>
                <a:ext cx="76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9" name="Group 2344"/>
              <p:cNvGrpSpPr>
                <a:grpSpLocks/>
              </p:cNvGrpSpPr>
              <p:nvPr/>
            </p:nvGrpSpPr>
            <p:grpSpPr bwMode="auto">
              <a:xfrm>
                <a:off x="4720" y="1539"/>
                <a:ext cx="972" cy="816"/>
                <a:chOff x="4752" y="3396"/>
                <a:chExt cx="972" cy="816"/>
              </a:xfrm>
            </p:grpSpPr>
            <p:grpSp>
              <p:nvGrpSpPr>
                <p:cNvPr id="20" name="Group 2294"/>
                <p:cNvGrpSpPr>
                  <a:grpSpLocks/>
                </p:cNvGrpSpPr>
                <p:nvPr/>
              </p:nvGrpSpPr>
              <p:grpSpPr bwMode="auto">
                <a:xfrm>
                  <a:off x="5170" y="3396"/>
                  <a:ext cx="510" cy="816"/>
                  <a:chOff x="5010" y="2268"/>
                  <a:chExt cx="582" cy="1152"/>
                </a:xfrm>
              </p:grpSpPr>
              <p:sp>
                <p:nvSpPr>
                  <p:cNvPr id="22" name="Line 229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010" y="2268"/>
                    <a:ext cx="576" cy="576"/>
                  </a:xfrm>
                  <a:prstGeom prst="line">
                    <a:avLst/>
                  </a:prstGeom>
                  <a:noFill/>
                  <a:ln w="28575">
                    <a:solidFill>
                      <a:srgbClr val="9933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" name="Line 2291"/>
                  <p:cNvSpPr>
                    <a:spLocks noChangeShapeType="1"/>
                  </p:cNvSpPr>
                  <p:nvPr/>
                </p:nvSpPr>
                <p:spPr bwMode="auto">
                  <a:xfrm>
                    <a:off x="5016" y="2844"/>
                    <a:ext cx="576" cy="576"/>
                  </a:xfrm>
                  <a:prstGeom prst="line">
                    <a:avLst/>
                  </a:prstGeom>
                  <a:noFill/>
                  <a:ln w="28575">
                    <a:solidFill>
                      <a:srgbClr val="9933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1" name="Freeform 2337"/>
                <p:cNvSpPr>
                  <a:spLocks/>
                </p:cNvSpPr>
                <p:nvPr/>
              </p:nvSpPr>
              <p:spPr bwMode="auto">
                <a:xfrm>
                  <a:off x="4752" y="3868"/>
                  <a:ext cx="972" cy="122"/>
                </a:xfrm>
                <a:custGeom>
                  <a:avLst/>
                  <a:gdLst>
                    <a:gd name="T0" fmla="*/ 0 w 972"/>
                    <a:gd name="T1" fmla="*/ 0 h 122"/>
                    <a:gd name="T2" fmla="*/ 496 w 972"/>
                    <a:gd name="T3" fmla="*/ 0 h 122"/>
                    <a:gd name="T4" fmla="*/ 972 w 972"/>
                    <a:gd name="T5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972" h="122">
                      <a:moveTo>
                        <a:pt x="0" y="0"/>
                      </a:moveTo>
                      <a:lnTo>
                        <a:pt x="496" y="0"/>
                      </a:lnTo>
                      <a:lnTo>
                        <a:pt x="972" y="122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 type="none" w="med" len="med"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8" name="Group 2360"/>
            <p:cNvGrpSpPr>
              <a:grpSpLocks/>
            </p:cNvGrpSpPr>
            <p:nvPr/>
          </p:nvGrpSpPr>
          <p:grpSpPr bwMode="auto">
            <a:xfrm>
              <a:off x="4096" y="1944"/>
              <a:ext cx="1784" cy="603"/>
              <a:chOff x="4119" y="2512"/>
              <a:chExt cx="1784" cy="603"/>
            </a:xfrm>
          </p:grpSpPr>
          <p:sp>
            <p:nvSpPr>
              <p:cNvPr id="9" name="Freeform 2351"/>
              <p:cNvSpPr>
                <a:spLocks/>
              </p:cNvSpPr>
              <p:nvPr/>
            </p:nvSpPr>
            <p:spPr bwMode="auto">
              <a:xfrm>
                <a:off x="4258" y="2761"/>
                <a:ext cx="1626" cy="354"/>
              </a:xfrm>
              <a:custGeom>
                <a:avLst/>
                <a:gdLst>
                  <a:gd name="T0" fmla="*/ 0 w 1626"/>
                  <a:gd name="T1" fmla="*/ 174 h 354"/>
                  <a:gd name="T2" fmla="*/ 972 w 1626"/>
                  <a:gd name="T3" fmla="*/ 174 h 354"/>
                  <a:gd name="T4" fmla="*/ 1626 w 1626"/>
                  <a:gd name="T5" fmla="*/ 0 h 354"/>
                  <a:gd name="T6" fmla="*/ 1626 w 1626"/>
                  <a:gd name="T7" fmla="*/ 348 h 354"/>
                  <a:gd name="T8" fmla="*/ 0 w 1626"/>
                  <a:gd name="T9" fmla="*/ 354 h 354"/>
                  <a:gd name="T10" fmla="*/ 0 w 1626"/>
                  <a:gd name="T11" fmla="*/ 168 h 3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26" h="354">
                    <a:moveTo>
                      <a:pt x="0" y="174"/>
                    </a:moveTo>
                    <a:lnTo>
                      <a:pt x="972" y="174"/>
                    </a:lnTo>
                    <a:lnTo>
                      <a:pt x="1626" y="0"/>
                    </a:lnTo>
                    <a:lnTo>
                      <a:pt x="1626" y="348"/>
                    </a:lnTo>
                    <a:lnTo>
                      <a:pt x="0" y="354"/>
                    </a:lnTo>
                    <a:lnTo>
                      <a:pt x="0" y="168"/>
                    </a:lnTo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" name="Text Box 2352"/>
              <p:cNvSpPr txBox="1">
                <a:spLocks noChangeArrowheads="1"/>
              </p:cNvSpPr>
              <p:nvPr/>
            </p:nvSpPr>
            <p:spPr bwMode="auto">
              <a:xfrm>
                <a:off x="4119" y="2576"/>
                <a:ext cx="5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sz="2200"/>
                  <a:t>M</a:t>
                </a:r>
                <a:r>
                  <a:rPr lang="en-US" altLang="en-US" sz="2200" baseline="-25000"/>
                  <a:t>1</a:t>
                </a:r>
                <a:r>
                  <a:rPr lang="en-US" altLang="en-US"/>
                  <a:t>&gt;1</a:t>
                </a:r>
                <a:endParaRPr lang="en-US" altLang="en-US" sz="2200" baseline="-25000"/>
              </a:p>
            </p:txBody>
          </p:sp>
          <p:sp>
            <p:nvSpPr>
              <p:cNvPr id="11" name="Line 2355"/>
              <p:cNvSpPr>
                <a:spLocks noChangeShapeType="1"/>
              </p:cNvSpPr>
              <p:nvPr/>
            </p:nvSpPr>
            <p:spPr bwMode="auto">
              <a:xfrm flipV="1">
                <a:off x="5223" y="2512"/>
                <a:ext cx="505" cy="408"/>
              </a:xfrm>
              <a:prstGeom prst="line">
                <a:avLst/>
              </a:prstGeom>
              <a:noFill/>
              <a:ln w="28575">
                <a:solidFill>
                  <a:srgbClr val="99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2356"/>
              <p:cNvSpPr>
                <a:spLocks/>
              </p:cNvSpPr>
              <p:nvPr/>
            </p:nvSpPr>
            <p:spPr bwMode="auto">
              <a:xfrm>
                <a:off x="4791" y="2698"/>
                <a:ext cx="994" cy="142"/>
              </a:xfrm>
              <a:custGeom>
                <a:avLst/>
                <a:gdLst>
                  <a:gd name="T0" fmla="*/ 0 w 994"/>
                  <a:gd name="T1" fmla="*/ 142 h 142"/>
                  <a:gd name="T2" fmla="*/ 496 w 994"/>
                  <a:gd name="T3" fmla="*/ 142 h 142"/>
                  <a:gd name="T4" fmla="*/ 994 w 994"/>
                  <a:gd name="T5" fmla="*/ 0 h 1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94" h="142">
                    <a:moveTo>
                      <a:pt x="0" y="142"/>
                    </a:moveTo>
                    <a:lnTo>
                      <a:pt x="496" y="142"/>
                    </a:lnTo>
                    <a:lnTo>
                      <a:pt x="994" y="0"/>
                    </a:lnTo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2358"/>
              <p:cNvSpPr>
                <a:spLocks/>
              </p:cNvSpPr>
              <p:nvPr/>
            </p:nvSpPr>
            <p:spPr bwMode="auto">
              <a:xfrm>
                <a:off x="4253" y="2747"/>
                <a:ext cx="1650" cy="180"/>
              </a:xfrm>
              <a:custGeom>
                <a:avLst/>
                <a:gdLst>
                  <a:gd name="T0" fmla="*/ 0 w 1650"/>
                  <a:gd name="T1" fmla="*/ 180 h 180"/>
                  <a:gd name="T2" fmla="*/ 963 w 1650"/>
                  <a:gd name="T3" fmla="*/ 180 h 180"/>
                  <a:gd name="T4" fmla="*/ 1650 w 1650"/>
                  <a:gd name="T5" fmla="*/ 0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650" h="180">
                    <a:moveTo>
                      <a:pt x="0" y="180"/>
                    </a:moveTo>
                    <a:lnTo>
                      <a:pt x="963" y="180"/>
                    </a:lnTo>
                    <a:lnTo>
                      <a:pt x="1650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2359"/>
              <p:cNvSpPr>
                <a:spLocks/>
              </p:cNvSpPr>
              <p:nvPr/>
            </p:nvSpPr>
            <p:spPr bwMode="auto">
              <a:xfrm>
                <a:off x="5232" y="2927"/>
                <a:ext cx="652" cy="7"/>
              </a:xfrm>
              <a:custGeom>
                <a:avLst/>
                <a:gdLst>
                  <a:gd name="T0" fmla="*/ 0 w 652"/>
                  <a:gd name="T1" fmla="*/ 0 h 7"/>
                  <a:gd name="T2" fmla="*/ 652 w 652"/>
                  <a:gd name="T3" fmla="*/ 7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652" h="7">
                    <a:moveTo>
                      <a:pt x="0" y="0"/>
                    </a:moveTo>
                    <a:lnTo>
                      <a:pt x="652" y="7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4" name="Group 2373"/>
          <p:cNvGrpSpPr>
            <a:grpSpLocks/>
          </p:cNvGrpSpPr>
          <p:nvPr/>
        </p:nvGrpSpPr>
        <p:grpSpPr bwMode="auto">
          <a:xfrm>
            <a:off x="5505450" y="3870020"/>
            <a:ext cx="3289300" cy="857250"/>
            <a:chOff x="4018" y="2862"/>
            <a:chExt cx="2072" cy="540"/>
          </a:xfrm>
        </p:grpSpPr>
        <p:sp>
          <p:nvSpPr>
            <p:cNvPr id="25" name="Freeform 2364"/>
            <p:cNvSpPr>
              <a:spLocks/>
            </p:cNvSpPr>
            <p:nvPr/>
          </p:nvSpPr>
          <p:spPr bwMode="auto">
            <a:xfrm>
              <a:off x="4157" y="3215"/>
              <a:ext cx="1626" cy="186"/>
            </a:xfrm>
            <a:custGeom>
              <a:avLst/>
              <a:gdLst>
                <a:gd name="T0" fmla="*/ 0 w 1626"/>
                <a:gd name="T1" fmla="*/ 6 h 186"/>
                <a:gd name="T2" fmla="*/ 972 w 1626"/>
                <a:gd name="T3" fmla="*/ 6 h 186"/>
                <a:gd name="T4" fmla="*/ 1500 w 1626"/>
                <a:gd name="T5" fmla="*/ 131 h 186"/>
                <a:gd name="T6" fmla="*/ 1626 w 1626"/>
                <a:gd name="T7" fmla="*/ 180 h 186"/>
                <a:gd name="T8" fmla="*/ 0 w 1626"/>
                <a:gd name="T9" fmla="*/ 186 h 186"/>
                <a:gd name="T10" fmla="*/ 0 w 1626"/>
                <a:gd name="T11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26" h="186">
                  <a:moveTo>
                    <a:pt x="0" y="6"/>
                  </a:moveTo>
                  <a:lnTo>
                    <a:pt x="972" y="6"/>
                  </a:lnTo>
                  <a:lnTo>
                    <a:pt x="1500" y="131"/>
                  </a:lnTo>
                  <a:lnTo>
                    <a:pt x="1626" y="180"/>
                  </a:lnTo>
                  <a:lnTo>
                    <a:pt x="0" y="186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Text Box 2365"/>
            <p:cNvSpPr txBox="1">
              <a:spLocks noChangeArrowheads="1"/>
            </p:cNvSpPr>
            <p:nvPr/>
          </p:nvSpPr>
          <p:spPr bwMode="auto">
            <a:xfrm>
              <a:off x="4018" y="2862"/>
              <a:ext cx="5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200"/>
                <a:t>M</a:t>
              </a:r>
              <a:r>
                <a:rPr lang="en-US" altLang="en-US" sz="2200" baseline="-25000"/>
                <a:t>1</a:t>
              </a:r>
              <a:r>
                <a:rPr lang="en-US" altLang="en-US"/>
                <a:t>&gt;1</a:t>
              </a:r>
              <a:endParaRPr lang="en-US" altLang="en-US" sz="2200" baseline="-25000"/>
            </a:p>
          </p:txBody>
        </p:sp>
        <p:sp>
          <p:nvSpPr>
            <p:cNvPr id="27" name="Freeform 2367"/>
            <p:cNvSpPr>
              <a:spLocks/>
            </p:cNvSpPr>
            <p:nvPr/>
          </p:nvSpPr>
          <p:spPr bwMode="auto">
            <a:xfrm>
              <a:off x="4690" y="3125"/>
              <a:ext cx="384" cy="1"/>
            </a:xfrm>
            <a:custGeom>
              <a:avLst/>
              <a:gdLst>
                <a:gd name="T0" fmla="*/ 0 w 384"/>
                <a:gd name="T1" fmla="*/ 1 h 1"/>
                <a:gd name="T2" fmla="*/ 384 w 3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84" h="1">
                  <a:moveTo>
                    <a:pt x="0" y="1"/>
                  </a:moveTo>
                  <a:lnTo>
                    <a:pt x="384" y="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368"/>
            <p:cNvSpPr>
              <a:spLocks/>
            </p:cNvSpPr>
            <p:nvPr/>
          </p:nvSpPr>
          <p:spPr bwMode="auto">
            <a:xfrm flipV="1">
              <a:off x="4184" y="3222"/>
              <a:ext cx="1650" cy="180"/>
            </a:xfrm>
            <a:custGeom>
              <a:avLst/>
              <a:gdLst>
                <a:gd name="T0" fmla="*/ 0 w 1650"/>
                <a:gd name="T1" fmla="*/ 180 h 180"/>
                <a:gd name="T2" fmla="*/ 963 w 1650"/>
                <a:gd name="T3" fmla="*/ 180 h 180"/>
                <a:gd name="T4" fmla="*/ 1650 w 1650"/>
                <a:gd name="T5" fmla="*/ 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50" h="180">
                  <a:moveTo>
                    <a:pt x="0" y="180"/>
                  </a:moveTo>
                  <a:lnTo>
                    <a:pt x="963" y="180"/>
                  </a:lnTo>
                  <a:lnTo>
                    <a:pt x="1650" y="0"/>
                  </a:ln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369"/>
            <p:cNvSpPr>
              <a:spLocks/>
            </p:cNvSpPr>
            <p:nvPr/>
          </p:nvSpPr>
          <p:spPr bwMode="auto">
            <a:xfrm>
              <a:off x="5131" y="3213"/>
              <a:ext cx="652" cy="7"/>
            </a:xfrm>
            <a:custGeom>
              <a:avLst/>
              <a:gdLst>
                <a:gd name="T0" fmla="*/ 0 w 652"/>
                <a:gd name="T1" fmla="*/ 0 h 7"/>
                <a:gd name="T2" fmla="*/ 652 w 652"/>
                <a:gd name="T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52" h="7">
                  <a:moveTo>
                    <a:pt x="0" y="0"/>
                  </a:moveTo>
                  <a:lnTo>
                    <a:pt x="652" y="7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2371"/>
            <p:cNvSpPr>
              <a:spLocks/>
            </p:cNvSpPr>
            <p:nvPr/>
          </p:nvSpPr>
          <p:spPr bwMode="auto">
            <a:xfrm rot="987297">
              <a:off x="5379" y="3246"/>
              <a:ext cx="496" cy="1"/>
            </a:xfrm>
            <a:custGeom>
              <a:avLst/>
              <a:gdLst>
                <a:gd name="T0" fmla="*/ 0 w 496"/>
                <a:gd name="T1" fmla="*/ 0 h 1"/>
                <a:gd name="T2" fmla="*/ 496 w 496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96" h="1">
                  <a:moveTo>
                    <a:pt x="0" y="0"/>
                  </a:moveTo>
                  <a:lnTo>
                    <a:pt x="496" y="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Text Box 2372"/>
            <p:cNvSpPr txBox="1">
              <a:spLocks noChangeArrowheads="1"/>
            </p:cNvSpPr>
            <p:nvPr/>
          </p:nvSpPr>
          <p:spPr bwMode="auto">
            <a:xfrm>
              <a:off x="5344" y="2912"/>
              <a:ext cx="74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200"/>
                <a:t>M</a:t>
              </a:r>
              <a:r>
                <a:rPr lang="en-US" altLang="en-US" sz="2200" baseline="-25000"/>
                <a:t>2</a:t>
              </a:r>
              <a:r>
                <a:rPr lang="en-US" altLang="en-US"/>
                <a:t>&gt;</a:t>
              </a:r>
              <a:r>
                <a:rPr lang="en-US" altLang="en-US" sz="2200"/>
                <a:t>M</a:t>
              </a:r>
              <a:r>
                <a:rPr lang="en-US" altLang="en-US" sz="2200" baseline="-25000"/>
                <a:t>1</a:t>
              </a:r>
            </a:p>
          </p:txBody>
        </p:sp>
      </p:grpSp>
      <p:grpSp>
        <p:nvGrpSpPr>
          <p:cNvPr id="32" name="Group 2384"/>
          <p:cNvGrpSpPr>
            <a:grpSpLocks/>
          </p:cNvGrpSpPr>
          <p:nvPr/>
        </p:nvGrpSpPr>
        <p:grpSpPr bwMode="auto">
          <a:xfrm>
            <a:off x="5507038" y="5274958"/>
            <a:ext cx="3314700" cy="858837"/>
            <a:chOff x="4019" y="3747"/>
            <a:chExt cx="2088" cy="541"/>
          </a:xfrm>
        </p:grpSpPr>
        <p:sp>
          <p:nvSpPr>
            <p:cNvPr id="33" name="Text Box 2376"/>
            <p:cNvSpPr txBox="1">
              <a:spLocks noChangeArrowheads="1"/>
            </p:cNvSpPr>
            <p:nvPr/>
          </p:nvSpPr>
          <p:spPr bwMode="auto">
            <a:xfrm>
              <a:off x="4019" y="3747"/>
              <a:ext cx="5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200"/>
                <a:t>M</a:t>
              </a:r>
              <a:r>
                <a:rPr lang="en-US" altLang="en-US" sz="2200" baseline="-25000"/>
                <a:t>1</a:t>
              </a:r>
              <a:r>
                <a:rPr lang="en-US" altLang="en-US"/>
                <a:t>&gt;1</a:t>
              </a:r>
              <a:endParaRPr lang="en-US" altLang="en-US" sz="2200" baseline="-25000"/>
            </a:p>
          </p:txBody>
        </p:sp>
        <p:sp>
          <p:nvSpPr>
            <p:cNvPr id="34" name="Freeform 2377"/>
            <p:cNvSpPr>
              <a:spLocks/>
            </p:cNvSpPr>
            <p:nvPr/>
          </p:nvSpPr>
          <p:spPr bwMode="auto">
            <a:xfrm>
              <a:off x="4691" y="4010"/>
              <a:ext cx="384" cy="1"/>
            </a:xfrm>
            <a:custGeom>
              <a:avLst/>
              <a:gdLst>
                <a:gd name="T0" fmla="*/ 0 w 384"/>
                <a:gd name="T1" fmla="*/ 1 h 1"/>
                <a:gd name="T2" fmla="*/ 384 w 3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84" h="1">
                  <a:moveTo>
                    <a:pt x="0" y="1"/>
                  </a:moveTo>
                  <a:lnTo>
                    <a:pt x="384" y="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379"/>
            <p:cNvSpPr>
              <a:spLocks/>
            </p:cNvSpPr>
            <p:nvPr/>
          </p:nvSpPr>
          <p:spPr bwMode="auto">
            <a:xfrm>
              <a:off x="5132" y="4098"/>
              <a:ext cx="652" cy="7"/>
            </a:xfrm>
            <a:custGeom>
              <a:avLst/>
              <a:gdLst>
                <a:gd name="T0" fmla="*/ 0 w 652"/>
                <a:gd name="T1" fmla="*/ 0 h 7"/>
                <a:gd name="T2" fmla="*/ 652 w 652"/>
                <a:gd name="T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52" h="7">
                  <a:moveTo>
                    <a:pt x="0" y="0"/>
                  </a:moveTo>
                  <a:lnTo>
                    <a:pt x="652" y="7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380"/>
            <p:cNvSpPr>
              <a:spLocks/>
            </p:cNvSpPr>
            <p:nvPr/>
          </p:nvSpPr>
          <p:spPr bwMode="auto">
            <a:xfrm rot="987297">
              <a:off x="5561" y="4170"/>
              <a:ext cx="496" cy="1"/>
            </a:xfrm>
            <a:custGeom>
              <a:avLst/>
              <a:gdLst>
                <a:gd name="T0" fmla="*/ 0 w 496"/>
                <a:gd name="T1" fmla="*/ 0 h 1"/>
                <a:gd name="T2" fmla="*/ 496 w 496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96" h="1">
                  <a:moveTo>
                    <a:pt x="0" y="0"/>
                  </a:moveTo>
                  <a:lnTo>
                    <a:pt x="496" y="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Text Box 2381"/>
            <p:cNvSpPr txBox="1">
              <a:spLocks noChangeArrowheads="1"/>
            </p:cNvSpPr>
            <p:nvPr/>
          </p:nvSpPr>
          <p:spPr bwMode="auto">
            <a:xfrm>
              <a:off x="5361" y="3828"/>
              <a:ext cx="74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200"/>
                <a:t>M</a:t>
              </a:r>
              <a:r>
                <a:rPr lang="en-US" altLang="en-US" sz="2200" baseline="-25000"/>
                <a:t>2</a:t>
              </a:r>
              <a:r>
                <a:rPr lang="en-US" altLang="en-US"/>
                <a:t>&gt;</a:t>
              </a:r>
              <a:r>
                <a:rPr lang="en-US" altLang="en-US" sz="2200"/>
                <a:t>M</a:t>
              </a:r>
              <a:r>
                <a:rPr lang="en-US" altLang="en-US" sz="2200" baseline="-25000"/>
                <a:t>1</a:t>
              </a:r>
            </a:p>
          </p:txBody>
        </p:sp>
        <p:grpSp>
          <p:nvGrpSpPr>
            <p:cNvPr id="38" name="Group 2383"/>
            <p:cNvGrpSpPr>
              <a:grpSpLocks/>
            </p:cNvGrpSpPr>
            <p:nvPr/>
          </p:nvGrpSpPr>
          <p:grpSpPr bwMode="auto">
            <a:xfrm>
              <a:off x="4174" y="4100"/>
              <a:ext cx="1704" cy="188"/>
              <a:chOff x="4174" y="4100"/>
              <a:chExt cx="1704" cy="188"/>
            </a:xfrm>
          </p:grpSpPr>
          <p:sp>
            <p:nvSpPr>
              <p:cNvPr id="39" name="Freeform 2375"/>
              <p:cNvSpPr>
                <a:spLocks/>
              </p:cNvSpPr>
              <p:nvPr/>
            </p:nvSpPr>
            <p:spPr bwMode="auto">
              <a:xfrm>
                <a:off x="4181" y="4102"/>
                <a:ext cx="1666" cy="186"/>
              </a:xfrm>
              <a:custGeom>
                <a:avLst/>
                <a:gdLst>
                  <a:gd name="T0" fmla="*/ 0 w 1666"/>
                  <a:gd name="T1" fmla="*/ 6 h 186"/>
                  <a:gd name="T2" fmla="*/ 908 w 1666"/>
                  <a:gd name="T3" fmla="*/ 9 h 186"/>
                  <a:gd name="T4" fmla="*/ 1158 w 1666"/>
                  <a:gd name="T5" fmla="*/ 50 h 186"/>
                  <a:gd name="T6" fmla="*/ 1461 w 1666"/>
                  <a:gd name="T7" fmla="*/ 104 h 186"/>
                  <a:gd name="T8" fmla="*/ 1666 w 1666"/>
                  <a:gd name="T9" fmla="*/ 182 h 186"/>
                  <a:gd name="T10" fmla="*/ 0 w 1666"/>
                  <a:gd name="T11" fmla="*/ 186 h 186"/>
                  <a:gd name="T12" fmla="*/ 0 w 1666"/>
                  <a:gd name="T13" fmla="*/ 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666" h="186">
                    <a:moveTo>
                      <a:pt x="0" y="6"/>
                    </a:moveTo>
                    <a:lnTo>
                      <a:pt x="908" y="9"/>
                    </a:lnTo>
                    <a:lnTo>
                      <a:pt x="1158" y="50"/>
                    </a:lnTo>
                    <a:lnTo>
                      <a:pt x="1461" y="104"/>
                    </a:lnTo>
                    <a:lnTo>
                      <a:pt x="1666" y="182"/>
                    </a:lnTo>
                    <a:lnTo>
                      <a:pt x="0" y="186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Freeform 2382"/>
              <p:cNvSpPr>
                <a:spLocks/>
              </p:cNvSpPr>
              <p:nvPr/>
            </p:nvSpPr>
            <p:spPr bwMode="auto">
              <a:xfrm>
                <a:off x="4174" y="4100"/>
                <a:ext cx="1704" cy="184"/>
              </a:xfrm>
              <a:custGeom>
                <a:avLst/>
                <a:gdLst>
                  <a:gd name="T0" fmla="*/ 0 w 1704"/>
                  <a:gd name="T1" fmla="*/ 11 h 184"/>
                  <a:gd name="T2" fmla="*/ 347 w 1704"/>
                  <a:gd name="T3" fmla="*/ 11 h 184"/>
                  <a:gd name="T4" fmla="*/ 789 w 1704"/>
                  <a:gd name="T5" fmla="*/ 11 h 184"/>
                  <a:gd name="T6" fmla="*/ 1341 w 1704"/>
                  <a:gd name="T7" fmla="*/ 74 h 184"/>
                  <a:gd name="T8" fmla="*/ 1704 w 1704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704" h="184">
                    <a:moveTo>
                      <a:pt x="0" y="11"/>
                    </a:moveTo>
                    <a:cubicBezTo>
                      <a:pt x="111" y="11"/>
                      <a:pt x="216" y="11"/>
                      <a:pt x="347" y="11"/>
                    </a:cubicBezTo>
                    <a:cubicBezTo>
                      <a:pt x="478" y="11"/>
                      <a:pt x="623" y="0"/>
                      <a:pt x="789" y="11"/>
                    </a:cubicBezTo>
                    <a:cubicBezTo>
                      <a:pt x="955" y="22"/>
                      <a:pt x="1189" y="45"/>
                      <a:pt x="1341" y="74"/>
                    </a:cubicBezTo>
                    <a:cubicBezTo>
                      <a:pt x="1493" y="103"/>
                      <a:pt x="1628" y="161"/>
                      <a:pt x="1704" y="184"/>
                    </a:cubicBez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99335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Gradual Expansion Turn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254171" y="2362200"/>
            <a:ext cx="15602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250542" y="3817969"/>
            <a:ext cx="769258" cy="8113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241833" y="5209677"/>
            <a:ext cx="188795" cy="9800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997" y="914400"/>
            <a:ext cx="5528603" cy="57912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Gradual turn is made up of large number of infinitesimal turns/corners</a:t>
            </a:r>
          </a:p>
          <a:p>
            <a:r>
              <a:rPr lang="en-US" dirty="0" smtClean="0"/>
              <a:t>Each turn has infinitesimal flow change</a:t>
            </a:r>
          </a:p>
          <a:p>
            <a:pPr lvl="1"/>
            <a:r>
              <a:rPr lang="en-US" dirty="0" smtClean="0"/>
              <a:t>Each turn produced by infinitesimal wave </a:t>
            </a:r>
            <a:r>
              <a:rPr lang="en-US" dirty="0" smtClean="0">
                <a:sym typeface="Wingdings" panose="05000000000000000000" pitchFamily="2" charset="2"/>
              </a:rPr>
              <a:t> Mach wave</a:t>
            </a:r>
            <a:endParaRPr lang="en-US" dirty="0"/>
          </a:p>
          <a:p>
            <a:r>
              <a:rPr lang="en-US" dirty="0" smtClean="0"/>
              <a:t>Flow is uniform and </a:t>
            </a:r>
            <a:r>
              <a:rPr lang="en-US" u="sng" dirty="0" smtClean="0"/>
              <a:t>isentropic</a:t>
            </a:r>
            <a:r>
              <a:rPr lang="en-US" dirty="0" smtClean="0"/>
              <a:t> between each turn/corner</a:t>
            </a:r>
          </a:p>
          <a:p>
            <a:pPr lvl="1"/>
            <a:r>
              <a:rPr lang="en-US" dirty="0" smtClean="0"/>
              <a:t>Length between each is arbitrary</a:t>
            </a:r>
          </a:p>
          <a:p>
            <a:pPr lvl="1"/>
            <a:r>
              <a:rPr lang="en-US" dirty="0" smtClean="0"/>
              <a:t>Could be zero length (sharp turn) and waves collapse to one point</a:t>
            </a:r>
          </a:p>
          <a:p>
            <a:endParaRPr lang="en-US" dirty="0"/>
          </a:p>
        </p:txBody>
      </p:sp>
      <p:grpSp>
        <p:nvGrpSpPr>
          <p:cNvPr id="9" name="Group 238"/>
          <p:cNvGrpSpPr>
            <a:grpSpLocks/>
          </p:cNvGrpSpPr>
          <p:nvPr/>
        </p:nvGrpSpPr>
        <p:grpSpPr bwMode="auto">
          <a:xfrm>
            <a:off x="5491163" y="990600"/>
            <a:ext cx="3524250" cy="1344613"/>
            <a:chOff x="3909" y="1054"/>
            <a:chExt cx="2220" cy="847"/>
          </a:xfrm>
        </p:grpSpPr>
        <p:sp>
          <p:nvSpPr>
            <p:cNvPr id="10" name="Text Box 121"/>
            <p:cNvSpPr txBox="1">
              <a:spLocks noChangeArrowheads="1"/>
            </p:cNvSpPr>
            <p:nvPr/>
          </p:nvSpPr>
          <p:spPr bwMode="auto">
            <a:xfrm>
              <a:off x="3909" y="1054"/>
              <a:ext cx="5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200"/>
                <a:t>M</a:t>
              </a:r>
              <a:r>
                <a:rPr lang="en-US" altLang="en-US" sz="2200" baseline="-25000"/>
                <a:t>1</a:t>
              </a:r>
              <a:r>
                <a:rPr lang="en-US" altLang="en-US"/>
                <a:t>&gt;1</a:t>
              </a:r>
              <a:endParaRPr lang="en-US" altLang="en-US" sz="2200" baseline="-25000"/>
            </a:p>
          </p:txBody>
        </p:sp>
        <p:sp>
          <p:nvSpPr>
            <p:cNvPr id="11" name="Freeform 122"/>
            <p:cNvSpPr>
              <a:spLocks/>
            </p:cNvSpPr>
            <p:nvPr/>
          </p:nvSpPr>
          <p:spPr bwMode="auto">
            <a:xfrm>
              <a:off x="4269" y="1317"/>
              <a:ext cx="384" cy="1"/>
            </a:xfrm>
            <a:custGeom>
              <a:avLst/>
              <a:gdLst>
                <a:gd name="T0" fmla="*/ 0 w 384"/>
                <a:gd name="T1" fmla="*/ 1 h 1"/>
                <a:gd name="T2" fmla="*/ 384 w 3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84" h="1">
                  <a:moveTo>
                    <a:pt x="0" y="1"/>
                  </a:moveTo>
                  <a:lnTo>
                    <a:pt x="384" y="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124"/>
            <p:cNvSpPr>
              <a:spLocks/>
            </p:cNvSpPr>
            <p:nvPr/>
          </p:nvSpPr>
          <p:spPr bwMode="auto">
            <a:xfrm rot="2606111">
              <a:off x="5499" y="1657"/>
              <a:ext cx="496" cy="1"/>
            </a:xfrm>
            <a:custGeom>
              <a:avLst/>
              <a:gdLst>
                <a:gd name="T0" fmla="*/ 0 w 496"/>
                <a:gd name="T1" fmla="*/ 0 h 1"/>
                <a:gd name="T2" fmla="*/ 496 w 496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96" h="1">
                  <a:moveTo>
                    <a:pt x="0" y="0"/>
                  </a:moveTo>
                  <a:lnTo>
                    <a:pt x="496" y="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 Box 125"/>
            <p:cNvSpPr txBox="1">
              <a:spLocks noChangeArrowheads="1"/>
            </p:cNvSpPr>
            <p:nvPr/>
          </p:nvSpPr>
          <p:spPr bwMode="auto">
            <a:xfrm>
              <a:off x="5383" y="1231"/>
              <a:ext cx="74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200"/>
                <a:t>M</a:t>
              </a:r>
              <a:r>
                <a:rPr lang="en-US" altLang="en-US" sz="2200" baseline="-25000"/>
                <a:t>2</a:t>
              </a:r>
              <a:r>
                <a:rPr lang="en-US" altLang="en-US"/>
                <a:t>&gt;</a:t>
              </a:r>
              <a:r>
                <a:rPr lang="en-US" altLang="en-US" sz="2200"/>
                <a:t>M</a:t>
              </a:r>
              <a:r>
                <a:rPr lang="en-US" altLang="en-US" sz="2200" baseline="-25000"/>
                <a:t>1</a:t>
              </a:r>
            </a:p>
          </p:txBody>
        </p:sp>
        <p:sp>
          <p:nvSpPr>
            <p:cNvPr id="14" name="Freeform 127"/>
            <p:cNvSpPr>
              <a:spLocks/>
            </p:cNvSpPr>
            <p:nvPr/>
          </p:nvSpPr>
          <p:spPr bwMode="auto">
            <a:xfrm>
              <a:off x="4059" y="1421"/>
              <a:ext cx="1719" cy="451"/>
            </a:xfrm>
            <a:custGeom>
              <a:avLst/>
              <a:gdLst>
                <a:gd name="T0" fmla="*/ 0 w 1719"/>
                <a:gd name="T1" fmla="*/ 6 h 451"/>
                <a:gd name="T2" fmla="*/ 908 w 1719"/>
                <a:gd name="T3" fmla="*/ 9 h 451"/>
                <a:gd name="T4" fmla="*/ 1227 w 1719"/>
                <a:gd name="T5" fmla="*/ 103 h 451"/>
                <a:gd name="T6" fmla="*/ 1491 w 1719"/>
                <a:gd name="T7" fmla="*/ 247 h 451"/>
                <a:gd name="T8" fmla="*/ 1719 w 1719"/>
                <a:gd name="T9" fmla="*/ 451 h 451"/>
                <a:gd name="T10" fmla="*/ 15 w 1719"/>
                <a:gd name="T11" fmla="*/ 451 h 451"/>
                <a:gd name="T12" fmla="*/ 0 w 1719"/>
                <a:gd name="T13" fmla="*/ 0 h 4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19" h="451">
                  <a:moveTo>
                    <a:pt x="0" y="6"/>
                  </a:moveTo>
                  <a:lnTo>
                    <a:pt x="908" y="9"/>
                  </a:lnTo>
                  <a:lnTo>
                    <a:pt x="1227" y="103"/>
                  </a:lnTo>
                  <a:lnTo>
                    <a:pt x="1491" y="247"/>
                  </a:lnTo>
                  <a:lnTo>
                    <a:pt x="1719" y="451"/>
                  </a:lnTo>
                  <a:lnTo>
                    <a:pt x="15" y="451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128"/>
            <p:cNvSpPr>
              <a:spLocks/>
            </p:cNvSpPr>
            <p:nvPr/>
          </p:nvSpPr>
          <p:spPr bwMode="auto">
            <a:xfrm>
              <a:off x="4064" y="1398"/>
              <a:ext cx="1750" cy="486"/>
            </a:xfrm>
            <a:custGeom>
              <a:avLst/>
              <a:gdLst>
                <a:gd name="T0" fmla="*/ 0 w 1750"/>
                <a:gd name="T1" fmla="*/ 20 h 486"/>
                <a:gd name="T2" fmla="*/ 347 w 1750"/>
                <a:gd name="T3" fmla="*/ 20 h 486"/>
                <a:gd name="T4" fmla="*/ 862 w 1750"/>
                <a:gd name="T5" fmla="*/ 30 h 486"/>
                <a:gd name="T6" fmla="*/ 1378 w 1750"/>
                <a:gd name="T7" fmla="*/ 198 h 486"/>
                <a:gd name="T8" fmla="*/ 1750 w 1750"/>
                <a:gd name="T9" fmla="*/ 486 h 4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50" h="486">
                  <a:moveTo>
                    <a:pt x="0" y="20"/>
                  </a:moveTo>
                  <a:cubicBezTo>
                    <a:pt x="111" y="20"/>
                    <a:pt x="203" y="18"/>
                    <a:pt x="347" y="20"/>
                  </a:cubicBezTo>
                  <a:cubicBezTo>
                    <a:pt x="491" y="22"/>
                    <a:pt x="690" y="0"/>
                    <a:pt x="862" y="30"/>
                  </a:cubicBezTo>
                  <a:cubicBezTo>
                    <a:pt x="1034" y="60"/>
                    <a:pt x="1230" y="122"/>
                    <a:pt x="1378" y="198"/>
                  </a:cubicBezTo>
                  <a:cubicBezTo>
                    <a:pt x="1526" y="274"/>
                    <a:pt x="1673" y="426"/>
                    <a:pt x="1750" y="486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169"/>
            <p:cNvSpPr>
              <a:spLocks noChangeShapeType="1"/>
            </p:cNvSpPr>
            <p:nvPr/>
          </p:nvSpPr>
          <p:spPr bwMode="auto">
            <a:xfrm flipH="1">
              <a:off x="5178" y="1884"/>
              <a:ext cx="61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Text Box 170"/>
            <p:cNvSpPr txBox="1">
              <a:spLocks noChangeArrowheads="1"/>
            </p:cNvSpPr>
            <p:nvPr/>
          </p:nvSpPr>
          <p:spPr bwMode="auto">
            <a:xfrm>
              <a:off x="5283" y="1630"/>
              <a:ext cx="276" cy="2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200" dirty="0" smtClean="0">
                  <a:latin typeface="Symbol" panose="05050102010706020507" pitchFamily="18" charset="2"/>
                  <a:sym typeface="Symbol" pitchFamily="18" charset="2"/>
                </a:rPr>
                <a:t>d</a:t>
              </a:r>
              <a:endParaRPr lang="en-US" altLang="en-US" sz="2200" baseline="-25000" dirty="0">
                <a:latin typeface="Symbol" panose="05050102010706020507" pitchFamily="18" charset="2"/>
              </a:endParaRPr>
            </a:p>
          </p:txBody>
        </p:sp>
        <p:sp>
          <p:nvSpPr>
            <p:cNvPr id="18" name="Freeform 171"/>
            <p:cNvSpPr>
              <a:spLocks/>
            </p:cNvSpPr>
            <p:nvPr/>
          </p:nvSpPr>
          <p:spPr bwMode="auto">
            <a:xfrm>
              <a:off x="5610" y="1758"/>
              <a:ext cx="42" cy="120"/>
            </a:xfrm>
            <a:custGeom>
              <a:avLst/>
              <a:gdLst>
                <a:gd name="T0" fmla="*/ 42 w 42"/>
                <a:gd name="T1" fmla="*/ 0 h 120"/>
                <a:gd name="T2" fmla="*/ 6 w 42"/>
                <a:gd name="T3" fmla="*/ 72 h 120"/>
                <a:gd name="T4" fmla="*/ 6 w 42"/>
                <a:gd name="T5" fmla="*/ 12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120">
                  <a:moveTo>
                    <a:pt x="42" y="0"/>
                  </a:moveTo>
                  <a:cubicBezTo>
                    <a:pt x="27" y="26"/>
                    <a:pt x="12" y="52"/>
                    <a:pt x="6" y="72"/>
                  </a:cubicBezTo>
                  <a:cubicBezTo>
                    <a:pt x="0" y="92"/>
                    <a:pt x="3" y="106"/>
                    <a:pt x="6" y="120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9" name="Group 245"/>
          <p:cNvGrpSpPr>
            <a:grpSpLocks/>
          </p:cNvGrpSpPr>
          <p:nvPr/>
        </p:nvGrpSpPr>
        <p:grpSpPr bwMode="auto">
          <a:xfrm>
            <a:off x="5756275" y="2527300"/>
            <a:ext cx="3311525" cy="2055813"/>
            <a:chOff x="4022" y="0"/>
            <a:chExt cx="2086" cy="1295"/>
          </a:xfrm>
        </p:grpSpPr>
        <p:grpSp>
          <p:nvGrpSpPr>
            <p:cNvPr id="20" name="Group 181"/>
            <p:cNvGrpSpPr>
              <a:grpSpLocks/>
            </p:cNvGrpSpPr>
            <p:nvPr/>
          </p:nvGrpSpPr>
          <p:grpSpPr bwMode="auto">
            <a:xfrm>
              <a:off x="4022" y="0"/>
              <a:ext cx="2086" cy="1295"/>
              <a:chOff x="4178" y="2202"/>
              <a:chExt cx="2086" cy="1295"/>
            </a:xfrm>
          </p:grpSpPr>
          <p:grpSp>
            <p:nvGrpSpPr>
              <p:cNvPr id="22" name="Group 162"/>
              <p:cNvGrpSpPr>
                <a:grpSpLocks/>
              </p:cNvGrpSpPr>
              <p:nvPr/>
            </p:nvGrpSpPr>
            <p:grpSpPr bwMode="auto">
              <a:xfrm>
                <a:off x="4340" y="2361"/>
                <a:ext cx="1335" cy="1072"/>
                <a:chOff x="4340" y="2361"/>
                <a:chExt cx="1335" cy="1072"/>
              </a:xfrm>
            </p:grpSpPr>
            <p:sp>
              <p:nvSpPr>
                <p:cNvPr id="36" name="Line 132"/>
                <p:cNvSpPr>
                  <a:spLocks noChangeShapeType="1"/>
                </p:cNvSpPr>
                <p:nvPr/>
              </p:nvSpPr>
              <p:spPr bwMode="auto">
                <a:xfrm flipV="1">
                  <a:off x="4340" y="2361"/>
                  <a:ext cx="111" cy="521"/>
                </a:xfrm>
                <a:prstGeom prst="line">
                  <a:avLst/>
                </a:prstGeom>
                <a:noFill/>
                <a:ln w="9525">
                  <a:solidFill>
                    <a:srgbClr val="003399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7" name="Line 135"/>
                <p:cNvSpPr>
                  <a:spLocks noChangeShapeType="1"/>
                </p:cNvSpPr>
                <p:nvPr/>
              </p:nvSpPr>
              <p:spPr bwMode="auto">
                <a:xfrm flipV="1">
                  <a:off x="4610" y="2425"/>
                  <a:ext cx="159" cy="505"/>
                </a:xfrm>
                <a:prstGeom prst="line">
                  <a:avLst/>
                </a:prstGeom>
                <a:noFill/>
                <a:ln w="9525">
                  <a:solidFill>
                    <a:srgbClr val="003399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8" name="Line 136"/>
                <p:cNvSpPr>
                  <a:spLocks noChangeShapeType="1"/>
                </p:cNvSpPr>
                <p:nvPr/>
              </p:nvSpPr>
              <p:spPr bwMode="auto">
                <a:xfrm flipV="1">
                  <a:off x="4864" y="2552"/>
                  <a:ext cx="206" cy="474"/>
                </a:xfrm>
                <a:prstGeom prst="line">
                  <a:avLst/>
                </a:prstGeom>
                <a:noFill/>
                <a:ln w="9525">
                  <a:solidFill>
                    <a:srgbClr val="003399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9" name="Line 137"/>
                <p:cNvSpPr>
                  <a:spLocks noChangeShapeType="1"/>
                </p:cNvSpPr>
                <p:nvPr/>
              </p:nvSpPr>
              <p:spPr bwMode="auto">
                <a:xfrm flipV="1">
                  <a:off x="5071" y="2681"/>
                  <a:ext cx="269" cy="426"/>
                </a:xfrm>
                <a:prstGeom prst="line">
                  <a:avLst/>
                </a:prstGeom>
                <a:noFill/>
                <a:ln w="9525">
                  <a:solidFill>
                    <a:srgbClr val="003399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" name="Line 138"/>
                <p:cNvSpPr>
                  <a:spLocks noChangeShapeType="1"/>
                </p:cNvSpPr>
                <p:nvPr/>
              </p:nvSpPr>
              <p:spPr bwMode="auto">
                <a:xfrm flipV="1">
                  <a:off x="5230" y="2887"/>
                  <a:ext cx="317" cy="347"/>
                </a:xfrm>
                <a:prstGeom prst="line">
                  <a:avLst/>
                </a:prstGeom>
                <a:noFill/>
                <a:ln w="9525">
                  <a:solidFill>
                    <a:srgbClr val="003399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" name="Line 139"/>
                <p:cNvSpPr>
                  <a:spLocks noChangeShapeType="1"/>
                </p:cNvSpPr>
                <p:nvPr/>
              </p:nvSpPr>
              <p:spPr bwMode="auto">
                <a:xfrm flipV="1">
                  <a:off x="5326" y="3196"/>
                  <a:ext cx="349" cy="237"/>
                </a:xfrm>
                <a:prstGeom prst="line">
                  <a:avLst/>
                </a:prstGeom>
                <a:noFill/>
                <a:ln w="9525">
                  <a:solidFill>
                    <a:srgbClr val="003399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3" name="Group 180"/>
              <p:cNvGrpSpPr>
                <a:grpSpLocks/>
              </p:cNvGrpSpPr>
              <p:nvPr/>
            </p:nvGrpSpPr>
            <p:grpSpPr bwMode="auto">
              <a:xfrm>
                <a:off x="4178" y="2202"/>
                <a:ext cx="2086" cy="1295"/>
                <a:chOff x="4178" y="2202"/>
                <a:chExt cx="2086" cy="1295"/>
              </a:xfrm>
            </p:grpSpPr>
            <p:sp>
              <p:nvSpPr>
                <p:cNvPr id="24" name="Line 145"/>
                <p:cNvSpPr>
                  <a:spLocks noChangeShapeType="1"/>
                </p:cNvSpPr>
                <p:nvPr/>
              </p:nvSpPr>
              <p:spPr bwMode="auto">
                <a:xfrm rot="1197442" flipV="1">
                  <a:off x="4713" y="2746"/>
                  <a:ext cx="220" cy="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" name="Line 146"/>
                <p:cNvSpPr>
                  <a:spLocks noChangeShapeType="1"/>
                </p:cNvSpPr>
                <p:nvPr/>
              </p:nvSpPr>
              <p:spPr bwMode="auto">
                <a:xfrm flipH="1">
                  <a:off x="4178" y="2516"/>
                  <a:ext cx="24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" name="Freeform 147"/>
                <p:cNvSpPr>
                  <a:spLocks/>
                </p:cNvSpPr>
                <p:nvPr/>
              </p:nvSpPr>
              <p:spPr bwMode="auto">
                <a:xfrm>
                  <a:off x="4298" y="2521"/>
                  <a:ext cx="90" cy="120"/>
                </a:xfrm>
                <a:custGeom>
                  <a:avLst/>
                  <a:gdLst>
                    <a:gd name="T0" fmla="*/ 0 w 90"/>
                    <a:gd name="T1" fmla="*/ 0 h 120"/>
                    <a:gd name="T2" fmla="*/ 30 w 90"/>
                    <a:gd name="T3" fmla="*/ 70 h 120"/>
                    <a:gd name="T4" fmla="*/ 90 w 90"/>
                    <a:gd name="T5" fmla="*/ 120 h 1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90" h="120">
                      <a:moveTo>
                        <a:pt x="0" y="0"/>
                      </a:moveTo>
                      <a:cubicBezTo>
                        <a:pt x="7" y="25"/>
                        <a:pt x="15" y="50"/>
                        <a:pt x="30" y="70"/>
                      </a:cubicBezTo>
                      <a:cubicBezTo>
                        <a:pt x="45" y="90"/>
                        <a:pt x="67" y="105"/>
                        <a:pt x="90" y="120"/>
                      </a:cubicBez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aphicFrame>
              <p:nvGraphicFramePr>
                <p:cNvPr id="27" name="Object 149"/>
                <p:cNvGraphicFramePr>
                  <a:graphicFrameLocks noChangeAspect="1"/>
                </p:cNvGraphicFramePr>
                <p:nvPr/>
              </p:nvGraphicFramePr>
              <p:xfrm>
                <a:off x="4256" y="2202"/>
                <a:ext cx="704" cy="24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6456" name="Equation" r:id="rId3" imgW="1117440" imgH="380880" progId="Equation.3">
                        <p:embed/>
                      </p:oleObj>
                    </mc:Choice>
                    <mc:Fallback>
                      <p:oleObj name="Equation" r:id="rId3" imgW="1117440" imgH="380880" progId="Equation.3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4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4256" y="2202"/>
                              <a:ext cx="704" cy="240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rgbClr val="808080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28" name="Line 151"/>
                <p:cNvSpPr>
                  <a:spLocks noChangeShapeType="1"/>
                </p:cNvSpPr>
                <p:nvPr/>
              </p:nvSpPr>
              <p:spPr bwMode="auto">
                <a:xfrm rot="630645" flipH="1">
                  <a:off x="4482" y="2556"/>
                  <a:ext cx="240" cy="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" name="Freeform 152"/>
                <p:cNvSpPr>
                  <a:spLocks/>
                </p:cNvSpPr>
                <p:nvPr/>
              </p:nvSpPr>
              <p:spPr bwMode="auto">
                <a:xfrm>
                  <a:off x="4594" y="2561"/>
                  <a:ext cx="90" cy="120"/>
                </a:xfrm>
                <a:custGeom>
                  <a:avLst/>
                  <a:gdLst>
                    <a:gd name="T0" fmla="*/ 0 w 90"/>
                    <a:gd name="T1" fmla="*/ 0 h 120"/>
                    <a:gd name="T2" fmla="*/ 30 w 90"/>
                    <a:gd name="T3" fmla="*/ 70 h 120"/>
                    <a:gd name="T4" fmla="*/ 90 w 90"/>
                    <a:gd name="T5" fmla="*/ 120 h 1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90" h="120">
                      <a:moveTo>
                        <a:pt x="0" y="0"/>
                      </a:moveTo>
                      <a:cubicBezTo>
                        <a:pt x="7" y="25"/>
                        <a:pt x="15" y="50"/>
                        <a:pt x="30" y="70"/>
                      </a:cubicBezTo>
                      <a:cubicBezTo>
                        <a:pt x="45" y="90"/>
                        <a:pt x="67" y="105"/>
                        <a:pt x="90" y="120"/>
                      </a:cubicBez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" name="Rectangle 153"/>
                <p:cNvSpPr>
                  <a:spLocks noChangeArrowheads="1"/>
                </p:cNvSpPr>
                <p:nvPr/>
              </p:nvSpPr>
              <p:spPr bwMode="auto">
                <a:xfrm>
                  <a:off x="4380" y="2654"/>
                  <a:ext cx="276" cy="22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en-US" sz="1700"/>
                    <a:t>M</a:t>
                  </a:r>
                  <a:r>
                    <a:rPr lang="en-US" altLang="en-US" sz="1700" baseline="-25000"/>
                    <a:t>a</a:t>
                  </a:r>
                  <a:endParaRPr lang="en-US" altLang="en-US" sz="1700"/>
                </a:p>
              </p:txBody>
            </p:sp>
            <p:sp>
              <p:nvSpPr>
                <p:cNvPr id="31" name="Rectangle 154"/>
                <p:cNvSpPr>
                  <a:spLocks noChangeArrowheads="1"/>
                </p:cNvSpPr>
                <p:nvPr/>
              </p:nvSpPr>
              <p:spPr bwMode="auto">
                <a:xfrm>
                  <a:off x="4620" y="2734"/>
                  <a:ext cx="281" cy="22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en-US" sz="1700"/>
                    <a:t>M</a:t>
                  </a:r>
                  <a:r>
                    <a:rPr lang="en-US" altLang="en-US" sz="1700" baseline="-25000"/>
                    <a:t>b</a:t>
                  </a:r>
                  <a:endParaRPr lang="en-US" altLang="en-US" sz="1700"/>
                </a:p>
              </p:txBody>
            </p:sp>
            <p:graphicFrame>
              <p:nvGraphicFramePr>
                <p:cNvPr id="32" name="Object 155"/>
                <p:cNvGraphicFramePr>
                  <a:graphicFrameLocks noChangeAspect="1"/>
                </p:cNvGraphicFramePr>
                <p:nvPr/>
              </p:nvGraphicFramePr>
              <p:xfrm>
                <a:off x="4600" y="2394"/>
                <a:ext cx="736" cy="24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6457" name="Equation" r:id="rId5" imgW="1168200" imgH="380880" progId="Equation.3">
                        <p:embed/>
                      </p:oleObj>
                    </mc:Choice>
                    <mc:Fallback>
                      <p:oleObj name="Equation" r:id="rId5" imgW="1168200" imgH="380880" progId="Equation.3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6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4600" y="2394"/>
                              <a:ext cx="736" cy="240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rgbClr val="808080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33" name="Line 156"/>
                <p:cNvSpPr>
                  <a:spLocks noChangeShapeType="1"/>
                </p:cNvSpPr>
                <p:nvPr/>
              </p:nvSpPr>
              <p:spPr bwMode="auto">
                <a:xfrm rot="4049606" flipH="1">
                  <a:off x="5510" y="3376"/>
                  <a:ext cx="240" cy="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4" name="Freeform 157"/>
                <p:cNvSpPr>
                  <a:spLocks/>
                </p:cNvSpPr>
                <p:nvPr/>
              </p:nvSpPr>
              <p:spPr bwMode="auto">
                <a:xfrm rot="2863579" flipH="1" flipV="1">
                  <a:off x="5602" y="3225"/>
                  <a:ext cx="90" cy="120"/>
                </a:xfrm>
                <a:custGeom>
                  <a:avLst/>
                  <a:gdLst>
                    <a:gd name="T0" fmla="*/ 0 w 90"/>
                    <a:gd name="T1" fmla="*/ 0 h 120"/>
                    <a:gd name="T2" fmla="*/ 30 w 90"/>
                    <a:gd name="T3" fmla="*/ 70 h 120"/>
                    <a:gd name="T4" fmla="*/ 90 w 90"/>
                    <a:gd name="T5" fmla="*/ 120 h 1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90" h="120">
                      <a:moveTo>
                        <a:pt x="0" y="0"/>
                      </a:moveTo>
                      <a:cubicBezTo>
                        <a:pt x="7" y="25"/>
                        <a:pt x="15" y="50"/>
                        <a:pt x="30" y="70"/>
                      </a:cubicBezTo>
                      <a:cubicBezTo>
                        <a:pt x="45" y="90"/>
                        <a:pt x="67" y="105"/>
                        <a:pt x="90" y="120"/>
                      </a:cubicBez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aphicFrame>
              <p:nvGraphicFramePr>
                <p:cNvPr id="35" name="Object 158"/>
                <p:cNvGraphicFramePr>
                  <a:graphicFrameLocks noChangeAspect="1"/>
                </p:cNvGraphicFramePr>
                <p:nvPr/>
              </p:nvGraphicFramePr>
              <p:xfrm>
                <a:off x="5528" y="3034"/>
                <a:ext cx="736" cy="24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6458" name="Equation" r:id="rId7" imgW="1168200" imgH="380880" progId="Equation.3">
                        <p:embed/>
                      </p:oleObj>
                    </mc:Choice>
                    <mc:Fallback>
                      <p:oleObj name="Equation" r:id="rId7" imgW="1168200" imgH="380880" progId="Equation.3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8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5528" y="3034"/>
                              <a:ext cx="736" cy="240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rgbClr val="808080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</p:grpSp>
        <p:sp>
          <p:nvSpPr>
            <p:cNvPr id="21" name="Line 144"/>
            <p:cNvSpPr>
              <a:spLocks noChangeShapeType="1"/>
            </p:cNvSpPr>
            <p:nvPr/>
          </p:nvSpPr>
          <p:spPr bwMode="auto">
            <a:xfrm rot="436348">
              <a:off x="4283" y="481"/>
              <a:ext cx="190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2" name="Group 246"/>
          <p:cNvGrpSpPr>
            <a:grpSpLocks/>
          </p:cNvGrpSpPr>
          <p:nvPr/>
        </p:nvGrpSpPr>
        <p:grpSpPr bwMode="auto">
          <a:xfrm>
            <a:off x="5257800" y="1603375"/>
            <a:ext cx="3221038" cy="3338513"/>
            <a:chOff x="3762" y="1440"/>
            <a:chExt cx="2029" cy="2103"/>
          </a:xfrm>
        </p:grpSpPr>
        <p:sp>
          <p:nvSpPr>
            <p:cNvPr id="43" name="Line 129"/>
            <p:cNvSpPr>
              <a:spLocks noChangeShapeType="1"/>
            </p:cNvSpPr>
            <p:nvPr/>
          </p:nvSpPr>
          <p:spPr bwMode="auto">
            <a:xfrm flipH="1">
              <a:off x="4388" y="1440"/>
              <a:ext cx="429" cy="633"/>
            </a:xfrm>
            <a:prstGeom prst="line">
              <a:avLst/>
            </a:prstGeom>
            <a:noFill/>
            <a:ln w="19050">
              <a:solidFill>
                <a:srgbClr val="006600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Line 130"/>
            <p:cNvSpPr>
              <a:spLocks noChangeShapeType="1"/>
            </p:cNvSpPr>
            <p:nvPr/>
          </p:nvSpPr>
          <p:spPr bwMode="auto">
            <a:xfrm flipH="1">
              <a:off x="5621" y="1912"/>
              <a:ext cx="170" cy="835"/>
            </a:xfrm>
            <a:prstGeom prst="line">
              <a:avLst/>
            </a:prstGeom>
            <a:noFill/>
            <a:ln w="19050">
              <a:solidFill>
                <a:srgbClr val="006600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5" name="Group 244"/>
            <p:cNvGrpSpPr>
              <a:grpSpLocks/>
            </p:cNvGrpSpPr>
            <p:nvPr/>
          </p:nvGrpSpPr>
          <p:grpSpPr bwMode="auto">
            <a:xfrm>
              <a:off x="3762" y="2298"/>
              <a:ext cx="1745" cy="1245"/>
              <a:chOff x="4044" y="2268"/>
              <a:chExt cx="1745" cy="1245"/>
            </a:xfrm>
          </p:grpSpPr>
          <p:sp>
            <p:nvSpPr>
              <p:cNvPr id="46" name="Line 140"/>
              <p:cNvSpPr>
                <a:spLocks noChangeShapeType="1"/>
              </p:cNvSpPr>
              <p:nvPr/>
            </p:nvSpPr>
            <p:spPr bwMode="auto">
              <a:xfrm>
                <a:off x="4312" y="2459"/>
                <a:ext cx="15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" name="Line 141"/>
              <p:cNvSpPr>
                <a:spLocks noChangeShapeType="1"/>
              </p:cNvSpPr>
              <p:nvPr/>
            </p:nvSpPr>
            <p:spPr bwMode="auto">
              <a:xfrm rot="3933363">
                <a:off x="5645" y="3273"/>
                <a:ext cx="269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" name="Rectangle 159"/>
              <p:cNvSpPr>
                <a:spLocks noChangeArrowheads="1"/>
              </p:cNvSpPr>
              <p:nvPr/>
            </p:nvSpPr>
            <p:spPr bwMode="auto">
              <a:xfrm>
                <a:off x="4044" y="2268"/>
                <a:ext cx="281" cy="22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1700"/>
                  <a:t>M</a:t>
                </a:r>
                <a:r>
                  <a:rPr lang="en-US" altLang="en-US" sz="1700" baseline="-25000"/>
                  <a:t>1</a:t>
                </a:r>
                <a:endParaRPr lang="en-US" altLang="en-US" sz="1700"/>
              </a:p>
            </p:txBody>
          </p:sp>
          <p:sp>
            <p:nvSpPr>
              <p:cNvPr id="49" name="Rectangle 160"/>
              <p:cNvSpPr>
                <a:spLocks noChangeArrowheads="1"/>
              </p:cNvSpPr>
              <p:nvPr/>
            </p:nvSpPr>
            <p:spPr bwMode="auto">
              <a:xfrm>
                <a:off x="5508" y="3292"/>
                <a:ext cx="281" cy="22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1700"/>
                  <a:t>M</a:t>
                </a:r>
                <a:r>
                  <a:rPr lang="en-US" altLang="en-US" sz="1700" baseline="-25000"/>
                  <a:t>2</a:t>
                </a:r>
                <a:endParaRPr lang="en-US" altLang="en-US" sz="1700"/>
              </a:p>
            </p:txBody>
          </p:sp>
          <p:grpSp>
            <p:nvGrpSpPr>
              <p:cNvPr id="50" name="Group 143"/>
              <p:cNvGrpSpPr>
                <a:grpSpLocks/>
              </p:cNvGrpSpPr>
              <p:nvPr/>
            </p:nvGrpSpPr>
            <p:grpSpPr bwMode="auto">
              <a:xfrm>
                <a:off x="4485" y="2665"/>
                <a:ext cx="1025" cy="582"/>
                <a:chOff x="4467" y="2803"/>
                <a:chExt cx="1025" cy="582"/>
              </a:xfrm>
            </p:grpSpPr>
            <p:sp>
              <p:nvSpPr>
                <p:cNvPr id="57" name="Freeform 111"/>
                <p:cNvSpPr>
                  <a:spLocks/>
                </p:cNvSpPr>
                <p:nvPr/>
              </p:nvSpPr>
              <p:spPr bwMode="auto">
                <a:xfrm>
                  <a:off x="4467" y="2834"/>
                  <a:ext cx="995" cy="520"/>
                </a:xfrm>
                <a:custGeom>
                  <a:avLst/>
                  <a:gdLst>
                    <a:gd name="T0" fmla="*/ 0 w 995"/>
                    <a:gd name="T1" fmla="*/ 0 h 520"/>
                    <a:gd name="T2" fmla="*/ 300 w 995"/>
                    <a:gd name="T3" fmla="*/ 31 h 520"/>
                    <a:gd name="T4" fmla="*/ 553 w 995"/>
                    <a:gd name="T5" fmla="*/ 110 h 520"/>
                    <a:gd name="T6" fmla="*/ 758 w 995"/>
                    <a:gd name="T7" fmla="*/ 221 h 520"/>
                    <a:gd name="T8" fmla="*/ 884 w 995"/>
                    <a:gd name="T9" fmla="*/ 347 h 520"/>
                    <a:gd name="T10" fmla="*/ 995 w 995"/>
                    <a:gd name="T11" fmla="*/ 520 h 5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995" h="520">
                      <a:moveTo>
                        <a:pt x="0" y="0"/>
                      </a:moveTo>
                      <a:lnTo>
                        <a:pt x="300" y="31"/>
                      </a:lnTo>
                      <a:lnTo>
                        <a:pt x="553" y="110"/>
                      </a:lnTo>
                      <a:lnTo>
                        <a:pt x="758" y="221"/>
                      </a:lnTo>
                      <a:lnTo>
                        <a:pt x="884" y="347"/>
                      </a:lnTo>
                      <a:lnTo>
                        <a:pt x="995" y="520"/>
                      </a:lnTo>
                    </a:path>
                  </a:pathLst>
                </a:custGeom>
                <a:noFill/>
                <a:ln w="28575" cmpd="sng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8" name="Oval 113"/>
                <p:cNvSpPr>
                  <a:spLocks noChangeArrowheads="1"/>
                </p:cNvSpPr>
                <p:nvPr/>
              </p:nvSpPr>
              <p:spPr bwMode="auto">
                <a:xfrm>
                  <a:off x="4468" y="2803"/>
                  <a:ext cx="56" cy="5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" name="Oval 114"/>
                <p:cNvSpPr>
                  <a:spLocks noChangeArrowheads="1"/>
                </p:cNvSpPr>
                <p:nvPr/>
              </p:nvSpPr>
              <p:spPr bwMode="auto">
                <a:xfrm>
                  <a:off x="4739" y="2836"/>
                  <a:ext cx="56" cy="5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0" name="Oval 115"/>
                <p:cNvSpPr>
                  <a:spLocks noChangeArrowheads="1"/>
                </p:cNvSpPr>
                <p:nvPr/>
              </p:nvSpPr>
              <p:spPr bwMode="auto">
                <a:xfrm>
                  <a:off x="4976" y="2908"/>
                  <a:ext cx="56" cy="5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" name="Oval 116"/>
                <p:cNvSpPr>
                  <a:spLocks noChangeArrowheads="1"/>
                </p:cNvSpPr>
                <p:nvPr/>
              </p:nvSpPr>
              <p:spPr bwMode="auto">
                <a:xfrm>
                  <a:off x="5182" y="3020"/>
                  <a:ext cx="56" cy="5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" name="Oval 117"/>
                <p:cNvSpPr>
                  <a:spLocks noChangeArrowheads="1"/>
                </p:cNvSpPr>
                <p:nvPr/>
              </p:nvSpPr>
              <p:spPr bwMode="auto">
                <a:xfrm>
                  <a:off x="5436" y="3329"/>
                  <a:ext cx="56" cy="5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" name="Oval 118"/>
                <p:cNvSpPr>
                  <a:spLocks noChangeArrowheads="1"/>
                </p:cNvSpPr>
                <p:nvPr/>
              </p:nvSpPr>
              <p:spPr bwMode="auto">
                <a:xfrm>
                  <a:off x="5327" y="3157"/>
                  <a:ext cx="56" cy="5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51" name="Line 165"/>
              <p:cNvSpPr>
                <a:spLocks noChangeShapeType="1"/>
              </p:cNvSpPr>
              <p:nvPr/>
            </p:nvSpPr>
            <p:spPr bwMode="auto">
              <a:xfrm flipH="1">
                <a:off x="5046" y="2778"/>
                <a:ext cx="60" cy="144"/>
              </a:xfrm>
              <a:prstGeom prst="line">
                <a:avLst/>
              </a:prstGeom>
              <a:noFill/>
              <a:ln w="285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" name="Line 166"/>
              <p:cNvSpPr>
                <a:spLocks noChangeShapeType="1"/>
              </p:cNvSpPr>
              <p:nvPr/>
            </p:nvSpPr>
            <p:spPr bwMode="auto">
              <a:xfrm flipH="1">
                <a:off x="5094" y="2790"/>
                <a:ext cx="60" cy="144"/>
              </a:xfrm>
              <a:prstGeom prst="line">
                <a:avLst/>
              </a:prstGeom>
              <a:noFill/>
              <a:ln w="285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" name="Line 167"/>
              <p:cNvSpPr>
                <a:spLocks noChangeShapeType="1"/>
              </p:cNvSpPr>
              <p:nvPr/>
            </p:nvSpPr>
            <p:spPr bwMode="auto">
              <a:xfrm flipH="1">
                <a:off x="5124" y="2826"/>
                <a:ext cx="60" cy="144"/>
              </a:xfrm>
              <a:prstGeom prst="line">
                <a:avLst/>
              </a:prstGeom>
              <a:noFill/>
              <a:ln w="285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" name="Line 175"/>
              <p:cNvSpPr>
                <a:spLocks noChangeShapeType="1"/>
              </p:cNvSpPr>
              <p:nvPr/>
            </p:nvSpPr>
            <p:spPr bwMode="auto">
              <a:xfrm flipH="1">
                <a:off x="5112" y="3240"/>
                <a:ext cx="34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5" name="Text Box 176"/>
              <p:cNvSpPr txBox="1">
                <a:spLocks noChangeArrowheads="1"/>
              </p:cNvSpPr>
              <p:nvPr/>
            </p:nvSpPr>
            <p:spPr bwMode="auto">
              <a:xfrm>
                <a:off x="5151" y="3004"/>
                <a:ext cx="276" cy="26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sz="2200" dirty="0" smtClean="0">
                    <a:latin typeface="Symbol" panose="05050102010706020507" pitchFamily="18" charset="2"/>
                    <a:sym typeface="Symbol" pitchFamily="18" charset="2"/>
                  </a:rPr>
                  <a:t>d</a:t>
                </a:r>
                <a:endParaRPr lang="en-US" altLang="en-US" sz="2200" baseline="-25000" dirty="0"/>
              </a:p>
            </p:txBody>
          </p:sp>
          <p:sp>
            <p:nvSpPr>
              <p:cNvPr id="56" name="Freeform 177"/>
              <p:cNvSpPr>
                <a:spLocks/>
              </p:cNvSpPr>
              <p:nvPr/>
            </p:nvSpPr>
            <p:spPr bwMode="auto">
              <a:xfrm>
                <a:off x="5364" y="3114"/>
                <a:ext cx="42" cy="120"/>
              </a:xfrm>
              <a:custGeom>
                <a:avLst/>
                <a:gdLst>
                  <a:gd name="T0" fmla="*/ 42 w 42"/>
                  <a:gd name="T1" fmla="*/ 0 h 120"/>
                  <a:gd name="T2" fmla="*/ 6 w 42"/>
                  <a:gd name="T3" fmla="*/ 72 h 120"/>
                  <a:gd name="T4" fmla="*/ 6 w 42"/>
                  <a:gd name="T5" fmla="*/ 12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2" h="120">
                    <a:moveTo>
                      <a:pt x="42" y="0"/>
                    </a:moveTo>
                    <a:cubicBezTo>
                      <a:pt x="27" y="26"/>
                      <a:pt x="12" y="52"/>
                      <a:pt x="6" y="72"/>
                    </a:cubicBezTo>
                    <a:cubicBezTo>
                      <a:pt x="0" y="92"/>
                      <a:pt x="3" y="106"/>
                      <a:pt x="6" y="120"/>
                    </a:cubicBez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64" name="Group 247"/>
          <p:cNvGrpSpPr>
            <a:grpSpLocks/>
          </p:cNvGrpSpPr>
          <p:nvPr/>
        </p:nvGrpSpPr>
        <p:grpSpPr bwMode="auto">
          <a:xfrm>
            <a:off x="5927725" y="4679950"/>
            <a:ext cx="2863850" cy="1738313"/>
            <a:chOff x="4184" y="3378"/>
            <a:chExt cx="1804" cy="1095"/>
          </a:xfrm>
        </p:grpSpPr>
        <p:sp>
          <p:nvSpPr>
            <p:cNvPr id="65" name="Line 184"/>
            <p:cNvSpPr>
              <a:spLocks noChangeShapeType="1"/>
            </p:cNvSpPr>
            <p:nvPr/>
          </p:nvSpPr>
          <p:spPr bwMode="auto">
            <a:xfrm flipV="1">
              <a:off x="4862" y="3516"/>
              <a:ext cx="111" cy="521"/>
            </a:xfrm>
            <a:prstGeom prst="line">
              <a:avLst/>
            </a:prstGeom>
            <a:noFill/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Line 185"/>
            <p:cNvSpPr>
              <a:spLocks noChangeShapeType="1"/>
            </p:cNvSpPr>
            <p:nvPr/>
          </p:nvSpPr>
          <p:spPr bwMode="auto">
            <a:xfrm flipV="1">
              <a:off x="4868" y="3538"/>
              <a:ext cx="159" cy="505"/>
            </a:xfrm>
            <a:prstGeom prst="line">
              <a:avLst/>
            </a:prstGeom>
            <a:noFill/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Line 186"/>
            <p:cNvSpPr>
              <a:spLocks noChangeShapeType="1"/>
            </p:cNvSpPr>
            <p:nvPr/>
          </p:nvSpPr>
          <p:spPr bwMode="auto">
            <a:xfrm flipV="1">
              <a:off x="4870" y="3569"/>
              <a:ext cx="206" cy="474"/>
            </a:xfrm>
            <a:prstGeom prst="line">
              <a:avLst/>
            </a:prstGeom>
            <a:noFill/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Line 187"/>
            <p:cNvSpPr>
              <a:spLocks noChangeShapeType="1"/>
            </p:cNvSpPr>
            <p:nvPr/>
          </p:nvSpPr>
          <p:spPr bwMode="auto">
            <a:xfrm flipV="1">
              <a:off x="4870" y="3617"/>
              <a:ext cx="269" cy="426"/>
            </a:xfrm>
            <a:prstGeom prst="line">
              <a:avLst/>
            </a:prstGeom>
            <a:noFill/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Line 188"/>
            <p:cNvSpPr>
              <a:spLocks noChangeShapeType="1"/>
            </p:cNvSpPr>
            <p:nvPr/>
          </p:nvSpPr>
          <p:spPr bwMode="auto">
            <a:xfrm flipV="1">
              <a:off x="4864" y="3697"/>
              <a:ext cx="317" cy="347"/>
            </a:xfrm>
            <a:prstGeom prst="line">
              <a:avLst/>
            </a:prstGeom>
            <a:noFill/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" name="Line 189"/>
            <p:cNvSpPr>
              <a:spLocks noChangeShapeType="1"/>
            </p:cNvSpPr>
            <p:nvPr/>
          </p:nvSpPr>
          <p:spPr bwMode="auto">
            <a:xfrm flipV="1">
              <a:off x="4867" y="3736"/>
              <a:ext cx="349" cy="309"/>
            </a:xfrm>
            <a:prstGeom prst="line">
              <a:avLst/>
            </a:prstGeom>
            <a:noFill/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" name="Line 192"/>
            <p:cNvSpPr>
              <a:spLocks noChangeShapeType="1"/>
            </p:cNvSpPr>
            <p:nvPr/>
          </p:nvSpPr>
          <p:spPr bwMode="auto">
            <a:xfrm flipH="1">
              <a:off x="4706" y="3656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" name="Freeform 193"/>
            <p:cNvSpPr>
              <a:spLocks/>
            </p:cNvSpPr>
            <p:nvPr/>
          </p:nvSpPr>
          <p:spPr bwMode="auto">
            <a:xfrm>
              <a:off x="4826" y="3661"/>
              <a:ext cx="90" cy="120"/>
            </a:xfrm>
            <a:custGeom>
              <a:avLst/>
              <a:gdLst>
                <a:gd name="T0" fmla="*/ 0 w 90"/>
                <a:gd name="T1" fmla="*/ 0 h 120"/>
                <a:gd name="T2" fmla="*/ 30 w 90"/>
                <a:gd name="T3" fmla="*/ 70 h 120"/>
                <a:gd name="T4" fmla="*/ 90 w 90"/>
                <a:gd name="T5" fmla="*/ 12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20">
                  <a:moveTo>
                    <a:pt x="0" y="0"/>
                  </a:moveTo>
                  <a:cubicBezTo>
                    <a:pt x="7" y="25"/>
                    <a:pt x="15" y="50"/>
                    <a:pt x="30" y="70"/>
                  </a:cubicBezTo>
                  <a:cubicBezTo>
                    <a:pt x="45" y="90"/>
                    <a:pt x="67" y="105"/>
                    <a:pt x="90" y="120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73" name="Object 194"/>
            <p:cNvGraphicFramePr>
              <a:graphicFrameLocks noChangeAspect="1"/>
            </p:cNvGraphicFramePr>
            <p:nvPr/>
          </p:nvGraphicFramePr>
          <p:xfrm>
            <a:off x="4184" y="3378"/>
            <a:ext cx="704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459" name="Equation" r:id="rId9" imgW="1117440" imgH="380880" progId="Equation.3">
                    <p:embed/>
                  </p:oleObj>
                </mc:Choice>
                <mc:Fallback>
                  <p:oleObj name="Equation" r:id="rId9" imgW="1117440" imgH="380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84" y="3378"/>
                          <a:ext cx="704" cy="2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4" name="Line 200"/>
            <p:cNvSpPr>
              <a:spLocks noChangeShapeType="1"/>
            </p:cNvSpPr>
            <p:nvPr/>
          </p:nvSpPr>
          <p:spPr bwMode="auto">
            <a:xfrm rot="4049606" flipH="1">
              <a:off x="5097" y="3872"/>
              <a:ext cx="185" cy="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" name="Freeform 201"/>
            <p:cNvSpPr>
              <a:spLocks/>
            </p:cNvSpPr>
            <p:nvPr/>
          </p:nvSpPr>
          <p:spPr bwMode="auto">
            <a:xfrm rot="2863579" flipH="1" flipV="1">
              <a:off x="5158" y="3777"/>
              <a:ext cx="90" cy="120"/>
            </a:xfrm>
            <a:custGeom>
              <a:avLst/>
              <a:gdLst>
                <a:gd name="T0" fmla="*/ 0 w 90"/>
                <a:gd name="T1" fmla="*/ 0 h 120"/>
                <a:gd name="T2" fmla="*/ 30 w 90"/>
                <a:gd name="T3" fmla="*/ 70 h 120"/>
                <a:gd name="T4" fmla="*/ 90 w 90"/>
                <a:gd name="T5" fmla="*/ 12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20">
                  <a:moveTo>
                    <a:pt x="0" y="0"/>
                  </a:moveTo>
                  <a:cubicBezTo>
                    <a:pt x="7" y="25"/>
                    <a:pt x="15" y="50"/>
                    <a:pt x="30" y="70"/>
                  </a:cubicBezTo>
                  <a:cubicBezTo>
                    <a:pt x="45" y="90"/>
                    <a:pt x="67" y="105"/>
                    <a:pt x="90" y="120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76" name="Object 202"/>
            <p:cNvGraphicFramePr>
              <a:graphicFrameLocks noChangeAspect="1"/>
            </p:cNvGraphicFramePr>
            <p:nvPr/>
          </p:nvGraphicFramePr>
          <p:xfrm>
            <a:off x="5252" y="3730"/>
            <a:ext cx="736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460" name="Equation" r:id="rId10" imgW="1168200" imgH="380880" progId="Equation.3">
                    <p:embed/>
                  </p:oleObj>
                </mc:Choice>
                <mc:Fallback>
                  <p:oleObj name="Equation" r:id="rId10" imgW="1168200" imgH="380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52" y="3730"/>
                          <a:ext cx="736" cy="2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7" name="Line 204"/>
            <p:cNvSpPr>
              <a:spLocks noChangeShapeType="1"/>
            </p:cNvSpPr>
            <p:nvPr/>
          </p:nvSpPr>
          <p:spPr bwMode="auto">
            <a:xfrm>
              <a:off x="4672" y="3809"/>
              <a:ext cx="15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" name="Line 205"/>
            <p:cNvSpPr>
              <a:spLocks noChangeShapeType="1"/>
            </p:cNvSpPr>
            <p:nvPr/>
          </p:nvSpPr>
          <p:spPr bwMode="auto">
            <a:xfrm rot="3933363" flipH="1">
              <a:off x="5008" y="3927"/>
              <a:ext cx="245" cy="1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" name="Rectangle 206"/>
            <p:cNvSpPr>
              <a:spLocks noChangeArrowheads="1"/>
            </p:cNvSpPr>
            <p:nvPr/>
          </p:nvSpPr>
          <p:spPr bwMode="auto">
            <a:xfrm>
              <a:off x="4404" y="3618"/>
              <a:ext cx="281" cy="2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700"/>
                <a:t>M</a:t>
              </a:r>
              <a:r>
                <a:rPr lang="en-US" altLang="en-US" sz="1700" baseline="-25000"/>
                <a:t>1</a:t>
              </a:r>
              <a:endParaRPr lang="en-US" altLang="en-US" sz="1700"/>
            </a:p>
          </p:txBody>
        </p:sp>
        <p:sp>
          <p:nvSpPr>
            <p:cNvPr id="80" name="Rectangle 207"/>
            <p:cNvSpPr>
              <a:spLocks noChangeArrowheads="1"/>
            </p:cNvSpPr>
            <p:nvPr/>
          </p:nvSpPr>
          <p:spPr bwMode="auto">
            <a:xfrm>
              <a:off x="5280" y="3994"/>
              <a:ext cx="281" cy="2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700"/>
                <a:t>M</a:t>
              </a:r>
              <a:r>
                <a:rPr lang="en-US" altLang="en-US" sz="1700" baseline="-25000"/>
                <a:t>2</a:t>
              </a:r>
              <a:endParaRPr lang="en-US" altLang="en-US" sz="1700"/>
            </a:p>
          </p:txBody>
        </p:sp>
        <p:sp>
          <p:nvSpPr>
            <p:cNvPr id="81" name="Oval 213"/>
            <p:cNvSpPr>
              <a:spLocks noChangeArrowheads="1"/>
            </p:cNvSpPr>
            <p:nvPr/>
          </p:nvSpPr>
          <p:spPr bwMode="auto">
            <a:xfrm>
              <a:off x="4834" y="4021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" name="Freeform 228"/>
            <p:cNvSpPr>
              <a:spLocks/>
            </p:cNvSpPr>
            <p:nvPr/>
          </p:nvSpPr>
          <p:spPr bwMode="auto">
            <a:xfrm>
              <a:off x="4260" y="4062"/>
              <a:ext cx="1224" cy="372"/>
            </a:xfrm>
            <a:custGeom>
              <a:avLst/>
              <a:gdLst>
                <a:gd name="T0" fmla="*/ 593 w 1224"/>
                <a:gd name="T1" fmla="*/ 5 h 372"/>
                <a:gd name="T2" fmla="*/ 1224 w 1224"/>
                <a:gd name="T3" fmla="*/ 354 h 372"/>
                <a:gd name="T4" fmla="*/ 0 w 1224"/>
                <a:gd name="T5" fmla="*/ 372 h 372"/>
                <a:gd name="T6" fmla="*/ 0 w 1224"/>
                <a:gd name="T7" fmla="*/ 0 h 3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24" h="372">
                  <a:moveTo>
                    <a:pt x="593" y="5"/>
                  </a:moveTo>
                  <a:lnTo>
                    <a:pt x="1224" y="354"/>
                  </a:lnTo>
                  <a:lnTo>
                    <a:pt x="0" y="372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" name="Freeform 231"/>
            <p:cNvSpPr>
              <a:spLocks/>
            </p:cNvSpPr>
            <p:nvPr/>
          </p:nvSpPr>
          <p:spPr bwMode="auto">
            <a:xfrm>
              <a:off x="4245" y="4062"/>
              <a:ext cx="1233" cy="360"/>
            </a:xfrm>
            <a:custGeom>
              <a:avLst/>
              <a:gdLst>
                <a:gd name="T0" fmla="*/ 0 w 1233"/>
                <a:gd name="T1" fmla="*/ 6 h 360"/>
                <a:gd name="T2" fmla="*/ 614 w 1233"/>
                <a:gd name="T3" fmla="*/ 0 h 360"/>
                <a:gd name="T4" fmla="*/ 1233 w 1233"/>
                <a:gd name="T5" fmla="*/ 36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33" h="360">
                  <a:moveTo>
                    <a:pt x="0" y="6"/>
                  </a:moveTo>
                  <a:lnTo>
                    <a:pt x="614" y="0"/>
                  </a:lnTo>
                  <a:lnTo>
                    <a:pt x="1233" y="360"/>
                  </a:ln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4" name="Line 224"/>
            <p:cNvSpPr>
              <a:spLocks noChangeShapeType="1"/>
            </p:cNvSpPr>
            <p:nvPr/>
          </p:nvSpPr>
          <p:spPr bwMode="auto">
            <a:xfrm flipH="1">
              <a:off x="5118" y="4422"/>
              <a:ext cx="34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" name="Text Box 225"/>
            <p:cNvSpPr txBox="1">
              <a:spLocks noChangeArrowheads="1"/>
            </p:cNvSpPr>
            <p:nvPr/>
          </p:nvSpPr>
          <p:spPr bwMode="auto">
            <a:xfrm>
              <a:off x="4893" y="4204"/>
              <a:ext cx="276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200" dirty="0" smtClean="0">
                  <a:latin typeface="Symbol" panose="05050102010706020507" pitchFamily="18" charset="2"/>
                  <a:sym typeface="Symbol" pitchFamily="18" charset="2"/>
                </a:rPr>
                <a:t>d</a:t>
              </a:r>
              <a:endParaRPr lang="en-US" altLang="en-US" sz="2200" baseline="-25000" dirty="0"/>
            </a:p>
          </p:txBody>
        </p:sp>
        <p:sp>
          <p:nvSpPr>
            <p:cNvPr id="86" name="Freeform 226"/>
            <p:cNvSpPr>
              <a:spLocks/>
            </p:cNvSpPr>
            <p:nvPr/>
          </p:nvSpPr>
          <p:spPr bwMode="auto">
            <a:xfrm>
              <a:off x="5208" y="4296"/>
              <a:ext cx="42" cy="120"/>
            </a:xfrm>
            <a:custGeom>
              <a:avLst/>
              <a:gdLst>
                <a:gd name="T0" fmla="*/ 42 w 42"/>
                <a:gd name="T1" fmla="*/ 0 h 120"/>
                <a:gd name="T2" fmla="*/ 6 w 42"/>
                <a:gd name="T3" fmla="*/ 72 h 120"/>
                <a:gd name="T4" fmla="*/ 6 w 42"/>
                <a:gd name="T5" fmla="*/ 12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120">
                  <a:moveTo>
                    <a:pt x="42" y="0"/>
                  </a:moveTo>
                  <a:cubicBezTo>
                    <a:pt x="27" y="26"/>
                    <a:pt x="12" y="52"/>
                    <a:pt x="6" y="72"/>
                  </a:cubicBezTo>
                  <a:cubicBezTo>
                    <a:pt x="0" y="92"/>
                    <a:pt x="3" y="106"/>
                    <a:pt x="6" y="120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85808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Prandtl</a:t>
            </a:r>
            <a:r>
              <a:rPr lang="en-US" dirty="0" smtClean="0"/>
              <a:t> </a:t>
            </a:r>
            <a:r>
              <a:rPr lang="en-US" dirty="0"/>
              <a:t>M</a:t>
            </a:r>
            <a:r>
              <a:rPr lang="en-US" dirty="0" smtClean="0"/>
              <a:t>eyer Expansion Fan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6324600" cy="53340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Problem</a:t>
            </a:r>
          </a:p>
          <a:p>
            <a:pPr lvl="1"/>
            <a:r>
              <a:rPr lang="en-US" dirty="0" smtClean="0"/>
              <a:t>Given upstream conditions (1) and turning angle (</a:t>
            </a:r>
            <a:r>
              <a:rPr lang="el-GR" dirty="0" smtClean="0"/>
              <a:t>δ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Find downstream conditions (2)</a:t>
            </a:r>
            <a:endParaRPr lang="en-US" dirty="0"/>
          </a:p>
          <a:p>
            <a:r>
              <a:rPr lang="en-US" dirty="0" smtClean="0"/>
              <a:t>Goal</a:t>
            </a:r>
          </a:p>
          <a:p>
            <a:pPr lvl="1"/>
            <a:r>
              <a:rPr lang="en-US" dirty="0" smtClean="0"/>
              <a:t>Mach number relations (similar to shock relations)</a:t>
            </a:r>
            <a:endParaRPr lang="en-US" dirty="0"/>
          </a:p>
          <a:p>
            <a:r>
              <a:rPr lang="en-US" dirty="0" smtClean="0"/>
              <a:t>Equations</a:t>
            </a:r>
          </a:p>
          <a:p>
            <a:pPr lvl="1"/>
            <a:r>
              <a:rPr lang="en-US" dirty="0" smtClean="0"/>
              <a:t>Use mass, momentum, energy conservation, Mach number </a:t>
            </a:r>
            <a:r>
              <a:rPr lang="en-US" dirty="0" err="1" smtClean="0"/>
              <a:t>def’n</a:t>
            </a:r>
            <a:r>
              <a:rPr lang="en-US" dirty="0" smtClean="0"/>
              <a:t>., state equation</a:t>
            </a:r>
            <a:endParaRPr lang="en-US" dirty="0"/>
          </a:p>
          <a:p>
            <a:r>
              <a:rPr lang="en-US" dirty="0" smtClean="0"/>
              <a:t>Assumptions</a:t>
            </a:r>
          </a:p>
          <a:p>
            <a:pPr lvl="1"/>
            <a:r>
              <a:rPr lang="en-US" dirty="0" smtClean="0"/>
              <a:t>Steady flow, quasi-1D, reversible + adiabatic (isentropic)</a:t>
            </a:r>
          </a:p>
          <a:p>
            <a:endParaRPr lang="en-US" dirty="0" smtClean="0"/>
          </a:p>
          <a:p>
            <a:endParaRPr lang="en-US" dirty="0"/>
          </a:p>
        </p:txBody>
      </p:sp>
      <p:grpSp>
        <p:nvGrpSpPr>
          <p:cNvPr id="6" name="Group 105"/>
          <p:cNvGrpSpPr>
            <a:grpSpLocks/>
          </p:cNvGrpSpPr>
          <p:nvPr/>
        </p:nvGrpSpPr>
        <p:grpSpPr bwMode="auto">
          <a:xfrm>
            <a:off x="5858640" y="1845469"/>
            <a:ext cx="3138488" cy="1816100"/>
            <a:chOff x="4008" y="1136"/>
            <a:chExt cx="1977" cy="1144"/>
          </a:xfrm>
        </p:grpSpPr>
        <p:grpSp>
          <p:nvGrpSpPr>
            <p:cNvPr id="7" name="Group 104"/>
            <p:cNvGrpSpPr>
              <a:grpSpLocks/>
            </p:cNvGrpSpPr>
            <p:nvPr/>
          </p:nvGrpSpPr>
          <p:grpSpPr bwMode="auto">
            <a:xfrm>
              <a:off x="4008" y="1543"/>
              <a:ext cx="1828" cy="737"/>
              <a:chOff x="4008" y="1543"/>
              <a:chExt cx="1828" cy="737"/>
            </a:xfrm>
          </p:grpSpPr>
          <p:sp>
            <p:nvSpPr>
              <p:cNvPr id="16" name="Freeform 103"/>
              <p:cNvSpPr>
                <a:spLocks/>
              </p:cNvSpPr>
              <p:nvPr/>
            </p:nvSpPr>
            <p:spPr bwMode="auto">
              <a:xfrm>
                <a:off x="4056" y="1914"/>
                <a:ext cx="1500" cy="360"/>
              </a:xfrm>
              <a:custGeom>
                <a:avLst/>
                <a:gdLst>
                  <a:gd name="T0" fmla="*/ 0 w 1500"/>
                  <a:gd name="T1" fmla="*/ 0 h 360"/>
                  <a:gd name="T2" fmla="*/ 876 w 1500"/>
                  <a:gd name="T3" fmla="*/ 0 h 360"/>
                  <a:gd name="T4" fmla="*/ 1500 w 1500"/>
                  <a:gd name="T5" fmla="*/ 360 h 360"/>
                  <a:gd name="T6" fmla="*/ 0 w 1500"/>
                  <a:gd name="T7" fmla="*/ 0 h 3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500" h="360">
                    <a:moveTo>
                      <a:pt x="0" y="0"/>
                    </a:moveTo>
                    <a:lnTo>
                      <a:pt x="876" y="0"/>
                    </a:lnTo>
                    <a:lnTo>
                      <a:pt x="1500" y="36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7" name="Group 75"/>
              <p:cNvGrpSpPr>
                <a:grpSpLocks/>
              </p:cNvGrpSpPr>
              <p:nvPr/>
            </p:nvGrpSpPr>
            <p:grpSpPr bwMode="auto">
              <a:xfrm>
                <a:off x="4008" y="1543"/>
                <a:ext cx="1828" cy="737"/>
                <a:chOff x="4092" y="3199"/>
                <a:chExt cx="1828" cy="737"/>
              </a:xfrm>
            </p:grpSpPr>
            <p:sp>
              <p:nvSpPr>
                <p:cNvPr id="18" name="Line 58"/>
                <p:cNvSpPr>
                  <a:spLocks noChangeShapeType="1"/>
                </p:cNvSpPr>
                <p:nvPr/>
              </p:nvSpPr>
              <p:spPr bwMode="auto">
                <a:xfrm rot="3933363" flipH="1">
                  <a:off x="5446" y="3537"/>
                  <a:ext cx="290" cy="1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 type="triangle" w="med" len="med"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" name="Freeform 69"/>
                <p:cNvSpPr>
                  <a:spLocks/>
                </p:cNvSpPr>
                <p:nvPr/>
              </p:nvSpPr>
              <p:spPr bwMode="auto">
                <a:xfrm>
                  <a:off x="4134" y="3564"/>
                  <a:ext cx="1520" cy="372"/>
                </a:xfrm>
                <a:custGeom>
                  <a:avLst/>
                  <a:gdLst>
                    <a:gd name="T0" fmla="*/ 0 w 1520"/>
                    <a:gd name="T1" fmla="*/ 0 h 372"/>
                    <a:gd name="T2" fmla="*/ 876 w 1520"/>
                    <a:gd name="T3" fmla="*/ 0 h 372"/>
                    <a:gd name="T4" fmla="*/ 1520 w 1520"/>
                    <a:gd name="T5" fmla="*/ 372 h 3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520" h="372">
                      <a:moveTo>
                        <a:pt x="0" y="0"/>
                      </a:moveTo>
                      <a:lnTo>
                        <a:pt x="876" y="0"/>
                      </a:lnTo>
                      <a:lnTo>
                        <a:pt x="1520" y="372"/>
                      </a:lnTo>
                    </a:path>
                  </a:pathLst>
                </a:custGeom>
                <a:noFill/>
                <a:ln w="28575" cmpd="sng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" name="Line 70"/>
                <p:cNvSpPr>
                  <a:spLocks noChangeShapeType="1"/>
                </p:cNvSpPr>
                <p:nvPr/>
              </p:nvSpPr>
              <p:spPr bwMode="auto">
                <a:xfrm>
                  <a:off x="4396" y="3365"/>
                  <a:ext cx="159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" name="Rectangle 71"/>
                <p:cNvSpPr>
                  <a:spLocks noChangeArrowheads="1"/>
                </p:cNvSpPr>
                <p:nvPr/>
              </p:nvSpPr>
              <p:spPr bwMode="auto">
                <a:xfrm>
                  <a:off x="4092" y="3199"/>
                  <a:ext cx="340" cy="27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en-US" sz="2300"/>
                    <a:t>M</a:t>
                  </a:r>
                  <a:r>
                    <a:rPr lang="en-US" altLang="en-US" sz="2300" baseline="-25000"/>
                    <a:t>1</a:t>
                  </a:r>
                  <a:endParaRPr lang="en-US" altLang="en-US" sz="2300"/>
                </a:p>
              </p:txBody>
            </p:sp>
            <p:sp>
              <p:nvSpPr>
                <p:cNvPr id="22" name="Rectangle 72"/>
                <p:cNvSpPr>
                  <a:spLocks noChangeArrowheads="1"/>
                </p:cNvSpPr>
                <p:nvPr/>
              </p:nvSpPr>
              <p:spPr bwMode="auto">
                <a:xfrm>
                  <a:off x="5580" y="3367"/>
                  <a:ext cx="340" cy="27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en-US" sz="2300"/>
                    <a:t>M</a:t>
                  </a:r>
                  <a:r>
                    <a:rPr lang="en-US" altLang="en-US" sz="2300" baseline="-25000"/>
                    <a:t>2</a:t>
                  </a:r>
                  <a:endParaRPr lang="en-US" altLang="en-US" sz="2300"/>
                </a:p>
              </p:txBody>
            </p:sp>
            <p:sp>
              <p:nvSpPr>
                <p:cNvPr id="23" name="Line 73"/>
                <p:cNvSpPr>
                  <a:spLocks noChangeShapeType="1"/>
                </p:cNvSpPr>
                <p:nvPr/>
              </p:nvSpPr>
              <p:spPr bwMode="auto">
                <a:xfrm>
                  <a:off x="4998" y="3558"/>
                  <a:ext cx="33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" name="Text Box 74"/>
                <p:cNvSpPr txBox="1">
                  <a:spLocks noChangeArrowheads="1"/>
                </p:cNvSpPr>
                <p:nvPr/>
              </p:nvSpPr>
              <p:spPr bwMode="auto">
                <a:xfrm>
                  <a:off x="5157" y="3496"/>
                  <a:ext cx="276" cy="26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altLang="en-US" sz="2200" dirty="0" smtClean="0">
                      <a:latin typeface="Symbol" panose="05050102010706020507" pitchFamily="18" charset="2"/>
                      <a:sym typeface="Symbol" pitchFamily="18" charset="2"/>
                    </a:rPr>
                    <a:t>d</a:t>
                  </a:r>
                  <a:endParaRPr lang="en-US" altLang="en-US" sz="2200" baseline="-25000" dirty="0"/>
                </a:p>
              </p:txBody>
            </p:sp>
          </p:grpSp>
        </p:grpSp>
        <p:grpSp>
          <p:nvGrpSpPr>
            <p:cNvPr id="8" name="Group 99"/>
            <p:cNvGrpSpPr>
              <a:grpSpLocks/>
            </p:cNvGrpSpPr>
            <p:nvPr/>
          </p:nvGrpSpPr>
          <p:grpSpPr bwMode="auto">
            <a:xfrm>
              <a:off x="4922" y="1380"/>
              <a:ext cx="354" cy="529"/>
              <a:chOff x="5282" y="2328"/>
              <a:chExt cx="354" cy="529"/>
            </a:xfrm>
          </p:grpSpPr>
          <p:sp>
            <p:nvSpPr>
              <p:cNvPr id="10" name="Line 77"/>
              <p:cNvSpPr>
                <a:spLocks noChangeShapeType="1"/>
              </p:cNvSpPr>
              <p:nvPr/>
            </p:nvSpPr>
            <p:spPr bwMode="auto">
              <a:xfrm flipV="1">
                <a:off x="5282" y="2328"/>
                <a:ext cx="111" cy="521"/>
              </a:xfrm>
              <a:prstGeom prst="line">
                <a:avLst/>
              </a:prstGeom>
              <a:noFill/>
              <a:ln w="9525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Line 78"/>
              <p:cNvSpPr>
                <a:spLocks noChangeShapeType="1"/>
              </p:cNvSpPr>
              <p:nvPr/>
            </p:nvSpPr>
            <p:spPr bwMode="auto">
              <a:xfrm flipV="1">
                <a:off x="5288" y="2350"/>
                <a:ext cx="159" cy="505"/>
              </a:xfrm>
              <a:prstGeom prst="line">
                <a:avLst/>
              </a:prstGeom>
              <a:noFill/>
              <a:ln w="9525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Line 79"/>
              <p:cNvSpPr>
                <a:spLocks noChangeShapeType="1"/>
              </p:cNvSpPr>
              <p:nvPr/>
            </p:nvSpPr>
            <p:spPr bwMode="auto">
              <a:xfrm flipV="1">
                <a:off x="5290" y="2381"/>
                <a:ext cx="206" cy="474"/>
              </a:xfrm>
              <a:prstGeom prst="line">
                <a:avLst/>
              </a:prstGeom>
              <a:noFill/>
              <a:ln w="9525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Line 80"/>
              <p:cNvSpPr>
                <a:spLocks noChangeShapeType="1"/>
              </p:cNvSpPr>
              <p:nvPr/>
            </p:nvSpPr>
            <p:spPr bwMode="auto">
              <a:xfrm flipV="1">
                <a:off x="5290" y="2429"/>
                <a:ext cx="269" cy="426"/>
              </a:xfrm>
              <a:prstGeom prst="line">
                <a:avLst/>
              </a:prstGeom>
              <a:noFill/>
              <a:ln w="9525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Line 81"/>
              <p:cNvSpPr>
                <a:spLocks noChangeShapeType="1"/>
              </p:cNvSpPr>
              <p:nvPr/>
            </p:nvSpPr>
            <p:spPr bwMode="auto">
              <a:xfrm flipV="1">
                <a:off x="5284" y="2509"/>
                <a:ext cx="317" cy="347"/>
              </a:xfrm>
              <a:prstGeom prst="line">
                <a:avLst/>
              </a:prstGeom>
              <a:noFill/>
              <a:ln w="9525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Line 82"/>
              <p:cNvSpPr>
                <a:spLocks noChangeShapeType="1"/>
              </p:cNvSpPr>
              <p:nvPr/>
            </p:nvSpPr>
            <p:spPr bwMode="auto">
              <a:xfrm flipV="1">
                <a:off x="5287" y="2548"/>
                <a:ext cx="349" cy="309"/>
              </a:xfrm>
              <a:prstGeom prst="line">
                <a:avLst/>
              </a:prstGeom>
              <a:noFill/>
              <a:ln w="9525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" name="Rectangle 101"/>
            <p:cNvSpPr>
              <a:spLocks noChangeArrowheads="1"/>
            </p:cNvSpPr>
            <p:nvPr/>
          </p:nvSpPr>
          <p:spPr bwMode="auto">
            <a:xfrm>
              <a:off x="4486" y="1136"/>
              <a:ext cx="1499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100" b="1" dirty="0" err="1">
                  <a:solidFill>
                    <a:srgbClr val="9933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Prandtl</a:t>
              </a:r>
              <a:r>
                <a:rPr lang="en-US" altLang="en-US" sz="2100" b="1" dirty="0">
                  <a:solidFill>
                    <a:srgbClr val="9933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Meyer Fan</a:t>
              </a:r>
              <a:endParaRPr lang="en-US" altLang="en-US" sz="2100" b="1" baseline="-25000" dirty="0">
                <a:solidFill>
                  <a:srgbClr val="99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38909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Mach Relations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5105400" cy="5791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Approach</a:t>
            </a:r>
          </a:p>
          <a:p>
            <a:pPr lvl="1"/>
            <a:r>
              <a:rPr lang="en-US" dirty="0" smtClean="0"/>
              <a:t>Begin with single Mach wave that expands supersonic flow through an infinitesimal (differential) angle of magnitude d</a:t>
            </a:r>
            <a:r>
              <a:rPr lang="en-US" i="1" dirty="0" smtClean="0"/>
              <a:t>v</a:t>
            </a:r>
          </a:p>
          <a:p>
            <a:pPr lvl="1"/>
            <a:r>
              <a:rPr lang="en-US" dirty="0" smtClean="0"/>
              <a:t>Essentially using differential control volume</a:t>
            </a:r>
            <a:endParaRPr lang="en-US" dirty="0"/>
          </a:p>
          <a:p>
            <a:r>
              <a:rPr lang="en-US" dirty="0" smtClean="0"/>
              <a:t>Mass/Momentum conservation</a:t>
            </a:r>
          </a:p>
          <a:p>
            <a:pPr lvl="1"/>
            <a:r>
              <a:rPr lang="en-US" dirty="0" smtClean="0"/>
              <a:t>Using same type of approach as for oblique shocks (two momentum components: t, n) </a:t>
            </a:r>
          </a:p>
          <a:p>
            <a:pPr lvl="1"/>
            <a:r>
              <a:rPr lang="en-US" dirty="0" smtClean="0"/>
              <a:t>Find lack of pressure gradient tangent to wave gives </a:t>
            </a:r>
            <a:r>
              <a:rPr lang="en-US" dirty="0" err="1" smtClean="0"/>
              <a:t>v</a:t>
            </a:r>
            <a:r>
              <a:rPr lang="en-US" baseline="-25000" dirty="0" err="1" smtClean="0"/>
              <a:t>t</a:t>
            </a:r>
            <a:r>
              <a:rPr lang="en-US" dirty="0" smtClean="0"/>
              <a:t>=constant across wave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Isosceles Triangle 4"/>
          <p:cNvSpPr/>
          <p:nvPr/>
        </p:nvSpPr>
        <p:spPr>
          <a:xfrm>
            <a:off x="5081587" y="3357807"/>
            <a:ext cx="1395413" cy="964271"/>
          </a:xfrm>
          <a:prstGeom prst="triangle">
            <a:avLst>
              <a:gd name="adj" fmla="val 0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1099"/>
          <p:cNvGrpSpPr>
            <a:grpSpLocks/>
          </p:cNvGrpSpPr>
          <p:nvPr/>
        </p:nvGrpSpPr>
        <p:grpSpPr bwMode="auto">
          <a:xfrm>
            <a:off x="4959264" y="2543175"/>
            <a:ext cx="3870325" cy="1862138"/>
            <a:chOff x="3582" y="2358"/>
            <a:chExt cx="2438" cy="1173"/>
          </a:xfrm>
        </p:grpSpPr>
        <p:sp>
          <p:nvSpPr>
            <p:cNvPr id="8" name="Line 1100"/>
            <p:cNvSpPr>
              <a:spLocks noChangeShapeType="1"/>
            </p:cNvSpPr>
            <p:nvPr/>
          </p:nvSpPr>
          <p:spPr bwMode="auto">
            <a:xfrm>
              <a:off x="4446" y="2808"/>
              <a:ext cx="3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1101"/>
            <p:cNvGrpSpPr>
              <a:grpSpLocks/>
            </p:cNvGrpSpPr>
            <p:nvPr/>
          </p:nvGrpSpPr>
          <p:grpSpPr bwMode="auto">
            <a:xfrm>
              <a:off x="3582" y="2358"/>
              <a:ext cx="2438" cy="1173"/>
              <a:chOff x="3582" y="2358"/>
              <a:chExt cx="2438" cy="1173"/>
            </a:xfrm>
          </p:grpSpPr>
          <p:grpSp>
            <p:nvGrpSpPr>
              <p:cNvPr id="10" name="Group 1102"/>
              <p:cNvGrpSpPr>
                <a:grpSpLocks/>
              </p:cNvGrpSpPr>
              <p:nvPr/>
            </p:nvGrpSpPr>
            <p:grpSpPr bwMode="auto">
              <a:xfrm>
                <a:off x="3582" y="2358"/>
                <a:ext cx="1520" cy="828"/>
                <a:chOff x="3582" y="2358"/>
                <a:chExt cx="1520" cy="828"/>
              </a:xfrm>
            </p:grpSpPr>
            <p:grpSp>
              <p:nvGrpSpPr>
                <p:cNvPr id="16" name="Group 1103"/>
                <p:cNvGrpSpPr>
                  <a:grpSpLocks/>
                </p:cNvGrpSpPr>
                <p:nvPr/>
              </p:nvGrpSpPr>
              <p:grpSpPr bwMode="auto">
                <a:xfrm>
                  <a:off x="3582" y="2814"/>
                  <a:ext cx="1520" cy="372"/>
                  <a:chOff x="3582" y="2814"/>
                  <a:chExt cx="1520" cy="372"/>
                </a:xfrm>
              </p:grpSpPr>
              <p:sp>
                <p:nvSpPr>
                  <p:cNvPr id="21" name="Freeform 1104"/>
                  <p:cNvSpPr>
                    <a:spLocks/>
                  </p:cNvSpPr>
                  <p:nvPr/>
                </p:nvSpPr>
                <p:spPr bwMode="auto">
                  <a:xfrm>
                    <a:off x="3588" y="2820"/>
                    <a:ext cx="1500" cy="360"/>
                  </a:xfrm>
                  <a:custGeom>
                    <a:avLst/>
                    <a:gdLst>
                      <a:gd name="T0" fmla="*/ 0 w 1500"/>
                      <a:gd name="T1" fmla="*/ 0 h 360"/>
                      <a:gd name="T2" fmla="*/ 876 w 1500"/>
                      <a:gd name="T3" fmla="*/ 0 h 360"/>
                      <a:gd name="T4" fmla="*/ 1500 w 1500"/>
                      <a:gd name="T5" fmla="*/ 360 h 360"/>
                      <a:gd name="T6" fmla="*/ 0 w 1500"/>
                      <a:gd name="T7" fmla="*/ 0 h 36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1500" h="360">
                        <a:moveTo>
                          <a:pt x="0" y="0"/>
                        </a:moveTo>
                        <a:lnTo>
                          <a:pt x="876" y="0"/>
                        </a:lnTo>
                        <a:lnTo>
                          <a:pt x="1500" y="36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chemeClr val="bg1">
                      <a:lumMod val="65000"/>
                    </a:schemeClr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2" name="Freeform 1105"/>
                  <p:cNvSpPr>
                    <a:spLocks/>
                  </p:cNvSpPr>
                  <p:nvPr/>
                </p:nvSpPr>
                <p:spPr bwMode="auto">
                  <a:xfrm>
                    <a:off x="3582" y="2814"/>
                    <a:ext cx="1520" cy="372"/>
                  </a:xfrm>
                  <a:custGeom>
                    <a:avLst/>
                    <a:gdLst>
                      <a:gd name="T0" fmla="*/ 0 w 1520"/>
                      <a:gd name="T1" fmla="*/ 0 h 372"/>
                      <a:gd name="T2" fmla="*/ 876 w 1520"/>
                      <a:gd name="T3" fmla="*/ 0 h 372"/>
                      <a:gd name="T4" fmla="*/ 1520 w 1520"/>
                      <a:gd name="T5" fmla="*/ 372 h 37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520" h="372">
                        <a:moveTo>
                          <a:pt x="0" y="0"/>
                        </a:moveTo>
                        <a:lnTo>
                          <a:pt x="876" y="0"/>
                        </a:lnTo>
                        <a:lnTo>
                          <a:pt x="1520" y="372"/>
                        </a:lnTo>
                      </a:path>
                    </a:pathLst>
                  </a:custGeom>
                  <a:noFill/>
                  <a:ln w="28575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7" name="Text Box 1106"/>
                <p:cNvSpPr txBox="1">
                  <a:spLocks noChangeArrowheads="1"/>
                </p:cNvSpPr>
                <p:nvPr/>
              </p:nvSpPr>
              <p:spPr bwMode="auto">
                <a:xfrm>
                  <a:off x="4671" y="2746"/>
                  <a:ext cx="324" cy="26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altLang="en-US" sz="2200">
                      <a:sym typeface="Symbol" pitchFamily="18" charset="2"/>
                    </a:rPr>
                    <a:t>d</a:t>
                  </a:r>
                  <a:endParaRPr lang="en-US" altLang="en-US" sz="2200" baseline="-25000"/>
                </a:p>
              </p:txBody>
            </p:sp>
            <p:sp>
              <p:nvSpPr>
                <p:cNvPr id="18" name="Line 1107"/>
                <p:cNvSpPr>
                  <a:spLocks noChangeShapeType="1"/>
                </p:cNvSpPr>
                <p:nvPr/>
              </p:nvSpPr>
              <p:spPr bwMode="auto">
                <a:xfrm flipV="1">
                  <a:off x="4454" y="2358"/>
                  <a:ext cx="411" cy="449"/>
                </a:xfrm>
                <a:prstGeom prst="line">
                  <a:avLst/>
                </a:prstGeom>
                <a:noFill/>
                <a:ln w="28575">
                  <a:solidFill>
                    <a:srgbClr val="003399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" name="Text Box 1108"/>
                <p:cNvSpPr txBox="1">
                  <a:spLocks noChangeArrowheads="1"/>
                </p:cNvSpPr>
                <p:nvPr/>
              </p:nvSpPr>
              <p:spPr bwMode="auto">
                <a:xfrm>
                  <a:off x="4665" y="2506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altLang="en-US" sz="2200">
                      <a:sym typeface="Symbol" pitchFamily="18" charset="2"/>
                    </a:rPr>
                    <a:t></a:t>
                  </a:r>
                  <a:endParaRPr lang="en-US" altLang="en-US" sz="2200" baseline="-25000"/>
                </a:p>
              </p:txBody>
            </p:sp>
            <p:sp>
              <p:nvSpPr>
                <p:cNvPr id="20" name="Freeform 1109"/>
                <p:cNvSpPr>
                  <a:spLocks/>
                </p:cNvSpPr>
                <p:nvPr/>
              </p:nvSpPr>
              <p:spPr bwMode="auto">
                <a:xfrm>
                  <a:off x="4698" y="2802"/>
                  <a:ext cx="26" cy="144"/>
                </a:xfrm>
                <a:custGeom>
                  <a:avLst/>
                  <a:gdLst>
                    <a:gd name="T0" fmla="*/ 12 w 26"/>
                    <a:gd name="T1" fmla="*/ 0 h 144"/>
                    <a:gd name="T2" fmla="*/ 24 w 26"/>
                    <a:gd name="T3" fmla="*/ 84 h 144"/>
                    <a:gd name="T4" fmla="*/ 0 w 26"/>
                    <a:gd name="T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6" h="144">
                      <a:moveTo>
                        <a:pt x="12" y="0"/>
                      </a:moveTo>
                      <a:cubicBezTo>
                        <a:pt x="19" y="30"/>
                        <a:pt x="26" y="60"/>
                        <a:pt x="24" y="84"/>
                      </a:cubicBezTo>
                      <a:cubicBezTo>
                        <a:pt x="22" y="108"/>
                        <a:pt x="11" y="126"/>
                        <a:pt x="0" y="144"/>
                      </a:cubicBez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1" name="Freeform 1110"/>
              <p:cNvSpPr>
                <a:spLocks/>
              </p:cNvSpPr>
              <p:nvPr/>
            </p:nvSpPr>
            <p:spPr bwMode="auto">
              <a:xfrm>
                <a:off x="4608" y="2664"/>
                <a:ext cx="60" cy="144"/>
              </a:xfrm>
              <a:custGeom>
                <a:avLst/>
                <a:gdLst>
                  <a:gd name="T0" fmla="*/ 0 w 120"/>
                  <a:gd name="T1" fmla="*/ 0 h 156"/>
                  <a:gd name="T2" fmla="*/ 84 w 120"/>
                  <a:gd name="T3" fmla="*/ 48 h 156"/>
                  <a:gd name="T4" fmla="*/ 120 w 120"/>
                  <a:gd name="T5" fmla="*/ 156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0" h="156">
                    <a:moveTo>
                      <a:pt x="0" y="0"/>
                    </a:moveTo>
                    <a:cubicBezTo>
                      <a:pt x="32" y="11"/>
                      <a:pt x="64" y="22"/>
                      <a:pt x="84" y="48"/>
                    </a:cubicBezTo>
                    <a:cubicBezTo>
                      <a:pt x="104" y="74"/>
                      <a:pt x="112" y="115"/>
                      <a:pt x="120" y="156"/>
                    </a:cubicBezTo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Line 1111"/>
              <p:cNvSpPr>
                <a:spLocks noChangeShapeType="1"/>
              </p:cNvSpPr>
              <p:nvPr/>
            </p:nvSpPr>
            <p:spPr bwMode="auto">
              <a:xfrm>
                <a:off x="3879" y="2481"/>
                <a:ext cx="51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Text Box 1112"/>
              <p:cNvSpPr txBox="1">
                <a:spLocks noChangeArrowheads="1"/>
              </p:cNvSpPr>
              <p:nvPr/>
            </p:nvSpPr>
            <p:spPr bwMode="auto">
              <a:xfrm>
                <a:off x="4092" y="2453"/>
                <a:ext cx="323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/>
                  <a:t>v</a:t>
                </a:r>
                <a:endParaRPr lang="en-US" altLang="en-US" baseline="-25000"/>
              </a:p>
            </p:txBody>
          </p:sp>
          <p:sp>
            <p:nvSpPr>
              <p:cNvPr id="14" name="Line 1113"/>
              <p:cNvSpPr>
                <a:spLocks noChangeShapeType="1"/>
              </p:cNvSpPr>
              <p:nvPr/>
            </p:nvSpPr>
            <p:spPr bwMode="auto">
              <a:xfrm>
                <a:off x="4940" y="2741"/>
                <a:ext cx="975" cy="53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Text Box 1114"/>
              <p:cNvSpPr txBox="1">
                <a:spLocks noChangeArrowheads="1"/>
              </p:cNvSpPr>
              <p:nvPr/>
            </p:nvSpPr>
            <p:spPr bwMode="auto">
              <a:xfrm>
                <a:off x="5493" y="3243"/>
                <a:ext cx="527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/>
                  <a:t>v+dv</a:t>
                </a:r>
                <a:endParaRPr lang="en-US" altLang="en-US" baseline="-25000"/>
              </a:p>
            </p:txBody>
          </p:sp>
        </p:grpSp>
      </p:grpSp>
      <p:grpSp>
        <p:nvGrpSpPr>
          <p:cNvPr id="23" name="Group 1116"/>
          <p:cNvGrpSpPr>
            <a:grpSpLocks/>
          </p:cNvGrpSpPr>
          <p:nvPr/>
        </p:nvGrpSpPr>
        <p:grpSpPr bwMode="auto">
          <a:xfrm>
            <a:off x="5291052" y="2054225"/>
            <a:ext cx="3494087" cy="2016125"/>
            <a:chOff x="3791" y="2050"/>
            <a:chExt cx="2201" cy="1270"/>
          </a:xfrm>
        </p:grpSpPr>
        <p:sp>
          <p:nvSpPr>
            <p:cNvPr id="24" name="Freeform 1117"/>
            <p:cNvSpPr>
              <a:spLocks/>
            </p:cNvSpPr>
            <p:nvPr/>
          </p:nvSpPr>
          <p:spPr bwMode="auto">
            <a:xfrm>
              <a:off x="3986" y="2383"/>
              <a:ext cx="58" cy="99"/>
            </a:xfrm>
            <a:custGeom>
              <a:avLst/>
              <a:gdLst>
                <a:gd name="T0" fmla="*/ 94 w 94"/>
                <a:gd name="T1" fmla="*/ 111 h 111"/>
                <a:gd name="T2" fmla="*/ 63 w 94"/>
                <a:gd name="T3" fmla="*/ 40 h 111"/>
                <a:gd name="T4" fmla="*/ 0 w 94"/>
                <a:gd name="T5" fmla="*/ 0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4" h="111">
                  <a:moveTo>
                    <a:pt x="94" y="111"/>
                  </a:moveTo>
                  <a:cubicBezTo>
                    <a:pt x="86" y="85"/>
                    <a:pt x="79" y="59"/>
                    <a:pt x="63" y="40"/>
                  </a:cubicBezTo>
                  <a:cubicBezTo>
                    <a:pt x="47" y="21"/>
                    <a:pt x="23" y="10"/>
                    <a:pt x="0" y="0"/>
                  </a:cubicBez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Text Box 1118"/>
            <p:cNvSpPr txBox="1">
              <a:spLocks noChangeArrowheads="1"/>
            </p:cNvSpPr>
            <p:nvPr/>
          </p:nvSpPr>
          <p:spPr bwMode="auto">
            <a:xfrm>
              <a:off x="3877" y="2426"/>
              <a:ext cx="308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100">
                  <a:sym typeface="Symbol" pitchFamily="18" charset="2"/>
                </a:rPr>
                <a:t></a:t>
              </a:r>
              <a:endParaRPr lang="en-US" altLang="en-US" sz="2100"/>
            </a:p>
          </p:txBody>
        </p:sp>
        <p:sp>
          <p:nvSpPr>
            <p:cNvPr id="26" name="Line 1119"/>
            <p:cNvSpPr>
              <a:spLocks noChangeShapeType="1"/>
            </p:cNvSpPr>
            <p:nvPr/>
          </p:nvSpPr>
          <p:spPr bwMode="auto">
            <a:xfrm>
              <a:off x="4115" y="2211"/>
              <a:ext cx="257" cy="253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Text Box 1120"/>
            <p:cNvSpPr txBox="1">
              <a:spLocks noChangeArrowheads="1"/>
            </p:cNvSpPr>
            <p:nvPr/>
          </p:nvSpPr>
          <p:spPr bwMode="auto">
            <a:xfrm>
              <a:off x="4258" y="2066"/>
              <a:ext cx="35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>
                  <a:solidFill>
                    <a:srgbClr val="003399"/>
                  </a:solidFill>
                </a:rPr>
                <a:t>v</a:t>
              </a:r>
              <a:r>
                <a:rPr lang="en-US" altLang="en-US" baseline="-25000">
                  <a:solidFill>
                    <a:srgbClr val="003399"/>
                  </a:solidFill>
                  <a:sym typeface="Symbol" pitchFamily="18" charset="2"/>
                </a:rPr>
                <a:t>n</a:t>
              </a:r>
              <a:endParaRPr lang="en-US" altLang="en-US" baseline="-25000">
                <a:solidFill>
                  <a:srgbClr val="003399"/>
                </a:solidFill>
              </a:endParaRPr>
            </a:p>
          </p:txBody>
        </p:sp>
        <p:sp>
          <p:nvSpPr>
            <p:cNvPr id="28" name="Line 1121"/>
            <p:cNvSpPr>
              <a:spLocks noChangeShapeType="1"/>
            </p:cNvSpPr>
            <p:nvPr/>
          </p:nvSpPr>
          <p:spPr bwMode="auto">
            <a:xfrm flipV="1">
              <a:off x="3886" y="2198"/>
              <a:ext cx="227" cy="274"/>
            </a:xfrm>
            <a:prstGeom prst="line">
              <a:avLst/>
            </a:prstGeom>
            <a:noFill/>
            <a:ln w="19050">
              <a:solidFill>
                <a:srgbClr val="0066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Text Box 1122"/>
            <p:cNvSpPr txBox="1">
              <a:spLocks noChangeArrowheads="1"/>
            </p:cNvSpPr>
            <p:nvPr/>
          </p:nvSpPr>
          <p:spPr bwMode="auto">
            <a:xfrm>
              <a:off x="3791" y="2050"/>
              <a:ext cx="35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>
                  <a:solidFill>
                    <a:srgbClr val="006600"/>
                  </a:solidFill>
                </a:rPr>
                <a:t>v</a:t>
              </a:r>
              <a:r>
                <a:rPr lang="en-US" altLang="en-US" baseline="-25000">
                  <a:solidFill>
                    <a:srgbClr val="006600"/>
                  </a:solidFill>
                  <a:sym typeface="Symbol" pitchFamily="18" charset="2"/>
                </a:rPr>
                <a:t>t</a:t>
              </a:r>
              <a:endParaRPr lang="en-US" altLang="en-US" baseline="-25000">
                <a:solidFill>
                  <a:srgbClr val="006600"/>
                </a:solidFill>
              </a:endParaRPr>
            </a:p>
          </p:txBody>
        </p:sp>
        <p:sp>
          <p:nvSpPr>
            <p:cNvPr id="30" name="Text Box 1123"/>
            <p:cNvSpPr txBox="1">
              <a:spLocks noChangeArrowheads="1"/>
            </p:cNvSpPr>
            <p:nvPr/>
          </p:nvSpPr>
          <p:spPr bwMode="auto">
            <a:xfrm>
              <a:off x="5119" y="3060"/>
              <a:ext cx="527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100">
                  <a:sym typeface="Symbol" pitchFamily="18" charset="2"/>
                </a:rPr>
                <a:t>+d</a:t>
              </a:r>
              <a:endParaRPr lang="en-US" altLang="en-US" sz="2100"/>
            </a:p>
          </p:txBody>
        </p:sp>
        <p:sp>
          <p:nvSpPr>
            <p:cNvPr id="31" name="Line 1124"/>
            <p:cNvSpPr>
              <a:spLocks noChangeShapeType="1"/>
            </p:cNvSpPr>
            <p:nvPr/>
          </p:nvSpPr>
          <p:spPr bwMode="auto">
            <a:xfrm>
              <a:off x="5145" y="2490"/>
              <a:ext cx="770" cy="752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Text Box 1125"/>
            <p:cNvSpPr txBox="1">
              <a:spLocks noChangeArrowheads="1"/>
            </p:cNvSpPr>
            <p:nvPr/>
          </p:nvSpPr>
          <p:spPr bwMode="auto">
            <a:xfrm>
              <a:off x="5229" y="2322"/>
              <a:ext cx="76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>
                  <a:solidFill>
                    <a:srgbClr val="003399"/>
                  </a:solidFill>
                </a:rPr>
                <a:t>v</a:t>
              </a:r>
              <a:r>
                <a:rPr lang="en-US" altLang="en-US" baseline="-25000">
                  <a:solidFill>
                    <a:srgbClr val="003399"/>
                  </a:solidFill>
                  <a:sym typeface="Symbol" pitchFamily="18" charset="2"/>
                </a:rPr>
                <a:t>n</a:t>
              </a:r>
              <a:r>
                <a:rPr lang="en-US" altLang="en-US">
                  <a:solidFill>
                    <a:srgbClr val="003399"/>
                  </a:solidFill>
                </a:rPr>
                <a:t>+dv</a:t>
              </a:r>
              <a:r>
                <a:rPr lang="en-US" altLang="en-US" baseline="-25000">
                  <a:solidFill>
                    <a:srgbClr val="003399"/>
                  </a:solidFill>
                  <a:sym typeface="Symbol" pitchFamily="18" charset="2"/>
                </a:rPr>
                <a:t>n</a:t>
              </a:r>
            </a:p>
          </p:txBody>
        </p:sp>
        <p:sp>
          <p:nvSpPr>
            <p:cNvPr id="33" name="Text Box 1126"/>
            <p:cNvSpPr txBox="1">
              <a:spLocks noChangeArrowheads="1"/>
            </p:cNvSpPr>
            <p:nvPr/>
          </p:nvSpPr>
          <p:spPr bwMode="auto">
            <a:xfrm>
              <a:off x="4832" y="2330"/>
              <a:ext cx="35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>
                  <a:solidFill>
                    <a:srgbClr val="006600"/>
                  </a:solidFill>
                </a:rPr>
                <a:t>v</a:t>
              </a:r>
              <a:r>
                <a:rPr lang="en-US" altLang="en-US" baseline="-25000">
                  <a:solidFill>
                    <a:srgbClr val="006600"/>
                  </a:solidFill>
                  <a:sym typeface="Symbol" pitchFamily="18" charset="2"/>
                </a:rPr>
                <a:t>t</a:t>
              </a:r>
            </a:p>
          </p:txBody>
        </p:sp>
        <p:sp>
          <p:nvSpPr>
            <p:cNvPr id="34" name="Freeform 1127"/>
            <p:cNvSpPr>
              <a:spLocks/>
            </p:cNvSpPr>
            <p:nvPr/>
          </p:nvSpPr>
          <p:spPr bwMode="auto">
            <a:xfrm>
              <a:off x="4980" y="2754"/>
              <a:ext cx="186" cy="396"/>
            </a:xfrm>
            <a:custGeom>
              <a:avLst/>
              <a:gdLst>
                <a:gd name="T0" fmla="*/ 6 w 186"/>
                <a:gd name="T1" fmla="*/ 0 h 396"/>
                <a:gd name="T2" fmla="*/ 30 w 186"/>
                <a:gd name="T3" fmla="*/ 252 h 396"/>
                <a:gd name="T4" fmla="*/ 186 w 186"/>
                <a:gd name="T5" fmla="*/ 396 h 3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6" h="396">
                  <a:moveTo>
                    <a:pt x="6" y="0"/>
                  </a:moveTo>
                  <a:cubicBezTo>
                    <a:pt x="3" y="93"/>
                    <a:pt x="0" y="186"/>
                    <a:pt x="30" y="252"/>
                  </a:cubicBezTo>
                  <a:cubicBezTo>
                    <a:pt x="60" y="318"/>
                    <a:pt x="123" y="357"/>
                    <a:pt x="186" y="39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Line 1128"/>
            <p:cNvSpPr>
              <a:spLocks noChangeShapeType="1"/>
            </p:cNvSpPr>
            <p:nvPr/>
          </p:nvSpPr>
          <p:spPr bwMode="auto">
            <a:xfrm flipV="1">
              <a:off x="4942" y="2486"/>
              <a:ext cx="217" cy="262"/>
            </a:xfrm>
            <a:prstGeom prst="line">
              <a:avLst/>
            </a:prstGeom>
            <a:noFill/>
            <a:ln w="19050">
              <a:solidFill>
                <a:srgbClr val="0066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1129"/>
            <p:cNvSpPr>
              <a:spLocks/>
            </p:cNvSpPr>
            <p:nvPr/>
          </p:nvSpPr>
          <p:spPr bwMode="auto">
            <a:xfrm>
              <a:off x="5040" y="2646"/>
              <a:ext cx="24" cy="156"/>
            </a:xfrm>
            <a:custGeom>
              <a:avLst/>
              <a:gdLst>
                <a:gd name="T0" fmla="*/ 0 w 24"/>
                <a:gd name="T1" fmla="*/ 0 h 156"/>
                <a:gd name="T2" fmla="*/ 24 w 24"/>
                <a:gd name="T3" fmla="*/ 72 h 156"/>
                <a:gd name="T4" fmla="*/ 0 w 24"/>
                <a:gd name="T5" fmla="*/ 156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56">
                  <a:moveTo>
                    <a:pt x="0" y="0"/>
                  </a:moveTo>
                  <a:cubicBezTo>
                    <a:pt x="12" y="23"/>
                    <a:pt x="24" y="46"/>
                    <a:pt x="24" y="72"/>
                  </a:cubicBezTo>
                  <a:cubicBezTo>
                    <a:pt x="24" y="98"/>
                    <a:pt x="12" y="127"/>
                    <a:pt x="0" y="15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732674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Relation Between Velocity and Angles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1"/>
            <a:ext cx="8229600" cy="533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Use </a:t>
            </a:r>
            <a:r>
              <a:rPr lang="en-US" dirty="0" err="1" smtClean="0"/>
              <a:t>v</a:t>
            </a:r>
            <a:r>
              <a:rPr lang="en-US" baseline="-25000" dirty="0" err="1" smtClean="0"/>
              <a:t>t</a:t>
            </a:r>
            <a:r>
              <a:rPr lang="en-US" dirty="0" smtClean="0"/>
              <a:t>=constant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Isosceles Triangle 5"/>
          <p:cNvSpPr/>
          <p:nvPr/>
        </p:nvSpPr>
        <p:spPr>
          <a:xfrm>
            <a:off x="5638800" y="2781652"/>
            <a:ext cx="1204014" cy="830442"/>
          </a:xfrm>
          <a:prstGeom prst="triangle">
            <a:avLst>
              <a:gd name="adj" fmla="val 0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1724786"/>
              </p:ext>
            </p:extLst>
          </p:nvPr>
        </p:nvGraphicFramePr>
        <p:xfrm>
          <a:off x="427038" y="1828800"/>
          <a:ext cx="4772025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27" name="Equation" r:id="rId3" imgW="2260440" imgH="685800" progId="Equation.DSMT4">
                  <p:embed/>
                </p:oleObj>
              </mc:Choice>
              <mc:Fallback>
                <p:oleObj name="Equation" r:id="rId3" imgW="2260440" imgH="685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27038" y="1828800"/>
                        <a:ext cx="4772025" cy="144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Arrow Connector 8"/>
          <p:cNvCxnSpPr/>
          <p:nvPr/>
        </p:nvCxnSpPr>
        <p:spPr>
          <a:xfrm flipV="1">
            <a:off x="2743200" y="2781652"/>
            <a:ext cx="381000" cy="5711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4343400" y="2781652"/>
            <a:ext cx="381000" cy="5711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822514" y="324276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03008" y="3168134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8288142"/>
              </p:ext>
            </p:extLst>
          </p:nvPr>
        </p:nvGraphicFramePr>
        <p:xfrm>
          <a:off x="381000" y="3338513"/>
          <a:ext cx="1165954" cy="42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28" name="Equation" r:id="rId5" imgW="482400" imgH="177480" progId="Equation.DSMT4">
                  <p:embed/>
                </p:oleObj>
              </mc:Choice>
              <mc:Fallback>
                <p:oleObj name="Equation" r:id="rId5" imgW="48240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81000" y="3338513"/>
                        <a:ext cx="1165954" cy="4295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8928079"/>
              </p:ext>
            </p:extLst>
          </p:nvPr>
        </p:nvGraphicFramePr>
        <p:xfrm>
          <a:off x="185738" y="3962400"/>
          <a:ext cx="6569075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29" name="Equation" r:id="rId7" imgW="3111480" imgH="203040" progId="Equation.DSMT4">
                  <p:embed/>
                </p:oleObj>
              </mc:Choice>
              <mc:Fallback>
                <p:oleObj name="Equation" r:id="rId7" imgW="3111480" imgH="2030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738" y="3962400"/>
                        <a:ext cx="6569075" cy="430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Arrow Connector 14"/>
          <p:cNvCxnSpPr/>
          <p:nvPr/>
        </p:nvCxnSpPr>
        <p:spPr>
          <a:xfrm flipV="1">
            <a:off x="609600" y="3886200"/>
            <a:ext cx="381000" cy="5711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1828800" y="3886200"/>
            <a:ext cx="381000" cy="5711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5448300" y="3891492"/>
            <a:ext cx="381000" cy="5711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9176015"/>
              </p:ext>
            </p:extLst>
          </p:nvPr>
        </p:nvGraphicFramePr>
        <p:xfrm>
          <a:off x="1587500" y="4486275"/>
          <a:ext cx="1903413" cy="887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0" name="Equation" r:id="rId9" imgW="901440" imgH="419040" progId="Equation.DSMT4">
                  <p:embed/>
                </p:oleObj>
              </mc:Choice>
              <mc:Fallback>
                <p:oleObj name="Equation" r:id="rId9" imgW="901440" imgH="41904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500" y="4486275"/>
                        <a:ext cx="1903413" cy="887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1773404"/>
              </p:ext>
            </p:extLst>
          </p:nvPr>
        </p:nvGraphicFramePr>
        <p:xfrm>
          <a:off x="152400" y="5486400"/>
          <a:ext cx="2413000" cy="96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1" name="Equation" r:id="rId11" imgW="1143000" imgH="457200" progId="Equation.DSMT4">
                  <p:embed/>
                </p:oleObj>
              </mc:Choice>
              <mc:Fallback>
                <p:oleObj name="Equation" r:id="rId11" imgW="1143000" imgH="4572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5486400"/>
                        <a:ext cx="2413000" cy="968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3552209"/>
              </p:ext>
            </p:extLst>
          </p:nvPr>
        </p:nvGraphicFramePr>
        <p:xfrm>
          <a:off x="2738438" y="5334000"/>
          <a:ext cx="5200650" cy="1022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2" name="Equation" r:id="rId13" imgW="2463480" imgH="482400" progId="Equation.DSMT4">
                  <p:embed/>
                </p:oleObj>
              </mc:Choice>
              <mc:Fallback>
                <p:oleObj name="Equation" r:id="rId13" imgW="2463480" imgH="4824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8438" y="5334000"/>
                        <a:ext cx="5200650" cy="1022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2" name="Group 132"/>
          <p:cNvGrpSpPr>
            <a:grpSpLocks/>
          </p:cNvGrpSpPr>
          <p:nvPr/>
        </p:nvGrpSpPr>
        <p:grpSpPr bwMode="auto">
          <a:xfrm>
            <a:off x="5105400" y="1193537"/>
            <a:ext cx="3870325" cy="2351088"/>
            <a:chOff x="3486" y="1072"/>
            <a:chExt cx="2438" cy="1481"/>
          </a:xfrm>
        </p:grpSpPr>
        <p:grpSp>
          <p:nvGrpSpPr>
            <p:cNvPr id="53" name="Group 102"/>
            <p:cNvGrpSpPr>
              <a:grpSpLocks/>
            </p:cNvGrpSpPr>
            <p:nvPr/>
          </p:nvGrpSpPr>
          <p:grpSpPr bwMode="auto">
            <a:xfrm>
              <a:off x="3486" y="1380"/>
              <a:ext cx="2438" cy="1173"/>
              <a:chOff x="3582" y="2358"/>
              <a:chExt cx="2438" cy="1173"/>
            </a:xfrm>
          </p:grpSpPr>
          <p:sp>
            <p:nvSpPr>
              <p:cNvPr id="68" name="Line 103"/>
              <p:cNvSpPr>
                <a:spLocks noChangeShapeType="1"/>
              </p:cNvSpPr>
              <p:nvPr/>
            </p:nvSpPr>
            <p:spPr bwMode="auto">
              <a:xfrm>
                <a:off x="4446" y="2808"/>
                <a:ext cx="33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69" name="Group 104"/>
              <p:cNvGrpSpPr>
                <a:grpSpLocks/>
              </p:cNvGrpSpPr>
              <p:nvPr/>
            </p:nvGrpSpPr>
            <p:grpSpPr bwMode="auto">
              <a:xfrm>
                <a:off x="3582" y="2358"/>
                <a:ext cx="2438" cy="1173"/>
                <a:chOff x="3582" y="2358"/>
                <a:chExt cx="2438" cy="1173"/>
              </a:xfrm>
            </p:grpSpPr>
            <p:grpSp>
              <p:nvGrpSpPr>
                <p:cNvPr id="70" name="Group 105"/>
                <p:cNvGrpSpPr>
                  <a:grpSpLocks/>
                </p:cNvGrpSpPr>
                <p:nvPr/>
              </p:nvGrpSpPr>
              <p:grpSpPr bwMode="auto">
                <a:xfrm>
                  <a:off x="3582" y="2358"/>
                  <a:ext cx="1520" cy="828"/>
                  <a:chOff x="3582" y="2358"/>
                  <a:chExt cx="1520" cy="828"/>
                </a:xfrm>
              </p:grpSpPr>
              <p:grpSp>
                <p:nvGrpSpPr>
                  <p:cNvPr id="76" name="Group 106"/>
                  <p:cNvGrpSpPr>
                    <a:grpSpLocks/>
                  </p:cNvGrpSpPr>
                  <p:nvPr/>
                </p:nvGrpSpPr>
                <p:grpSpPr bwMode="auto">
                  <a:xfrm>
                    <a:off x="3582" y="2814"/>
                    <a:ext cx="1520" cy="372"/>
                    <a:chOff x="3582" y="2814"/>
                    <a:chExt cx="1520" cy="372"/>
                  </a:xfrm>
                </p:grpSpPr>
                <p:sp>
                  <p:nvSpPr>
                    <p:cNvPr id="81" name="Freeform 107"/>
                    <p:cNvSpPr>
                      <a:spLocks/>
                    </p:cNvSpPr>
                    <p:nvPr/>
                  </p:nvSpPr>
                  <p:spPr bwMode="auto">
                    <a:xfrm>
                      <a:off x="3588" y="2820"/>
                      <a:ext cx="1500" cy="360"/>
                    </a:xfrm>
                    <a:custGeom>
                      <a:avLst/>
                      <a:gdLst>
                        <a:gd name="T0" fmla="*/ 0 w 1500"/>
                        <a:gd name="T1" fmla="*/ 0 h 360"/>
                        <a:gd name="T2" fmla="*/ 876 w 1500"/>
                        <a:gd name="T3" fmla="*/ 0 h 360"/>
                        <a:gd name="T4" fmla="*/ 1500 w 1500"/>
                        <a:gd name="T5" fmla="*/ 360 h 360"/>
                        <a:gd name="T6" fmla="*/ 0 w 1500"/>
                        <a:gd name="T7" fmla="*/ 0 h 36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0" t="0" r="r" b="b"/>
                      <a:pathLst>
                        <a:path w="1500" h="360">
                          <a:moveTo>
                            <a:pt x="0" y="0"/>
                          </a:moveTo>
                          <a:lnTo>
                            <a:pt x="876" y="0"/>
                          </a:lnTo>
                          <a:lnTo>
                            <a:pt x="1500" y="36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solidFill>
                      <a:schemeClr val="bg1">
                        <a:lumMod val="65000"/>
                      </a:schemeClr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2" name="Freeform 108"/>
                    <p:cNvSpPr>
                      <a:spLocks/>
                    </p:cNvSpPr>
                    <p:nvPr/>
                  </p:nvSpPr>
                  <p:spPr bwMode="auto">
                    <a:xfrm>
                      <a:off x="3582" y="2814"/>
                      <a:ext cx="1520" cy="372"/>
                    </a:xfrm>
                    <a:custGeom>
                      <a:avLst/>
                      <a:gdLst>
                        <a:gd name="T0" fmla="*/ 0 w 1520"/>
                        <a:gd name="T1" fmla="*/ 0 h 372"/>
                        <a:gd name="T2" fmla="*/ 876 w 1520"/>
                        <a:gd name="T3" fmla="*/ 0 h 372"/>
                        <a:gd name="T4" fmla="*/ 1520 w 1520"/>
                        <a:gd name="T5" fmla="*/ 372 h 37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1520" h="372">
                          <a:moveTo>
                            <a:pt x="0" y="0"/>
                          </a:moveTo>
                          <a:lnTo>
                            <a:pt x="876" y="0"/>
                          </a:lnTo>
                          <a:lnTo>
                            <a:pt x="1520" y="372"/>
                          </a:lnTo>
                        </a:path>
                      </a:pathLst>
                    </a:custGeom>
                    <a:noFill/>
                    <a:ln w="28575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77" name="Text Box 10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671" y="2746"/>
                    <a:ext cx="324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altLang="en-US" sz="2200">
                        <a:sym typeface="Symbol" pitchFamily="18" charset="2"/>
                      </a:rPr>
                      <a:t>d</a:t>
                    </a:r>
                    <a:endParaRPr lang="en-US" altLang="en-US" sz="2200" baseline="-25000"/>
                  </a:p>
                </p:txBody>
              </p:sp>
              <p:sp>
                <p:nvSpPr>
                  <p:cNvPr id="78" name="Line 11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454" y="2358"/>
                    <a:ext cx="411" cy="449"/>
                  </a:xfrm>
                  <a:prstGeom prst="line">
                    <a:avLst/>
                  </a:prstGeom>
                  <a:noFill/>
                  <a:ln w="28575">
                    <a:solidFill>
                      <a:srgbClr val="003399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9" name="Text Box 11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665" y="2506"/>
                    <a:ext cx="204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altLang="en-US" sz="2200">
                        <a:sym typeface="Symbol" pitchFamily="18" charset="2"/>
                      </a:rPr>
                      <a:t></a:t>
                    </a:r>
                    <a:endParaRPr lang="en-US" altLang="en-US" sz="2200" baseline="-25000"/>
                  </a:p>
                </p:txBody>
              </p:sp>
              <p:sp>
                <p:nvSpPr>
                  <p:cNvPr id="80" name="Freeform 112"/>
                  <p:cNvSpPr>
                    <a:spLocks/>
                  </p:cNvSpPr>
                  <p:nvPr/>
                </p:nvSpPr>
                <p:spPr bwMode="auto">
                  <a:xfrm>
                    <a:off x="4698" y="2802"/>
                    <a:ext cx="26" cy="144"/>
                  </a:xfrm>
                  <a:custGeom>
                    <a:avLst/>
                    <a:gdLst>
                      <a:gd name="T0" fmla="*/ 12 w 26"/>
                      <a:gd name="T1" fmla="*/ 0 h 144"/>
                      <a:gd name="T2" fmla="*/ 24 w 26"/>
                      <a:gd name="T3" fmla="*/ 84 h 144"/>
                      <a:gd name="T4" fmla="*/ 0 w 26"/>
                      <a:gd name="T5" fmla="*/ 144 h 14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6" h="144">
                        <a:moveTo>
                          <a:pt x="12" y="0"/>
                        </a:moveTo>
                        <a:cubicBezTo>
                          <a:pt x="19" y="30"/>
                          <a:pt x="26" y="60"/>
                          <a:pt x="24" y="84"/>
                        </a:cubicBezTo>
                        <a:cubicBezTo>
                          <a:pt x="22" y="108"/>
                          <a:pt x="11" y="126"/>
                          <a:pt x="0" y="144"/>
                        </a:cubicBezTo>
                      </a:path>
                    </a:pathLst>
                  </a:custGeom>
                  <a:noFill/>
                  <a:ln w="19050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71" name="Freeform 113"/>
                <p:cNvSpPr>
                  <a:spLocks/>
                </p:cNvSpPr>
                <p:nvPr/>
              </p:nvSpPr>
              <p:spPr bwMode="auto">
                <a:xfrm>
                  <a:off x="4608" y="2664"/>
                  <a:ext cx="60" cy="144"/>
                </a:xfrm>
                <a:custGeom>
                  <a:avLst/>
                  <a:gdLst>
                    <a:gd name="T0" fmla="*/ 0 w 120"/>
                    <a:gd name="T1" fmla="*/ 0 h 156"/>
                    <a:gd name="T2" fmla="*/ 84 w 120"/>
                    <a:gd name="T3" fmla="*/ 48 h 156"/>
                    <a:gd name="T4" fmla="*/ 120 w 120"/>
                    <a:gd name="T5" fmla="*/ 156 h 1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20" h="156">
                      <a:moveTo>
                        <a:pt x="0" y="0"/>
                      </a:moveTo>
                      <a:cubicBezTo>
                        <a:pt x="32" y="11"/>
                        <a:pt x="64" y="22"/>
                        <a:pt x="84" y="48"/>
                      </a:cubicBezTo>
                      <a:cubicBezTo>
                        <a:pt x="104" y="74"/>
                        <a:pt x="112" y="115"/>
                        <a:pt x="120" y="156"/>
                      </a:cubicBez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" name="Line 114"/>
                <p:cNvSpPr>
                  <a:spLocks noChangeShapeType="1"/>
                </p:cNvSpPr>
                <p:nvPr/>
              </p:nvSpPr>
              <p:spPr bwMode="auto">
                <a:xfrm>
                  <a:off x="3879" y="2481"/>
                  <a:ext cx="517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3" name="Text Box 115"/>
                <p:cNvSpPr txBox="1">
                  <a:spLocks noChangeArrowheads="1"/>
                </p:cNvSpPr>
                <p:nvPr/>
              </p:nvSpPr>
              <p:spPr bwMode="auto">
                <a:xfrm>
                  <a:off x="4092" y="2453"/>
                  <a:ext cx="323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en-US"/>
                    <a:t>v</a:t>
                  </a:r>
                  <a:endParaRPr lang="en-US" altLang="en-US" baseline="-25000"/>
                </a:p>
              </p:txBody>
            </p:sp>
            <p:sp>
              <p:nvSpPr>
                <p:cNvPr id="74" name="Line 116"/>
                <p:cNvSpPr>
                  <a:spLocks noChangeShapeType="1"/>
                </p:cNvSpPr>
                <p:nvPr/>
              </p:nvSpPr>
              <p:spPr bwMode="auto">
                <a:xfrm>
                  <a:off x="4940" y="2741"/>
                  <a:ext cx="975" cy="53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5" name="Text Box 117"/>
                <p:cNvSpPr txBox="1">
                  <a:spLocks noChangeArrowheads="1"/>
                </p:cNvSpPr>
                <p:nvPr/>
              </p:nvSpPr>
              <p:spPr bwMode="auto">
                <a:xfrm>
                  <a:off x="5493" y="3243"/>
                  <a:ext cx="527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en-US"/>
                    <a:t>v+dv</a:t>
                  </a:r>
                  <a:endParaRPr lang="en-US" altLang="en-US" baseline="-25000"/>
                </a:p>
              </p:txBody>
            </p:sp>
          </p:grpSp>
        </p:grpSp>
        <p:grpSp>
          <p:nvGrpSpPr>
            <p:cNvPr id="54" name="Group 118"/>
            <p:cNvGrpSpPr>
              <a:grpSpLocks/>
            </p:cNvGrpSpPr>
            <p:nvPr/>
          </p:nvGrpSpPr>
          <p:grpSpPr bwMode="auto">
            <a:xfrm>
              <a:off x="3695" y="1072"/>
              <a:ext cx="2201" cy="1270"/>
              <a:chOff x="3791" y="2050"/>
              <a:chExt cx="2201" cy="1270"/>
            </a:xfrm>
          </p:grpSpPr>
          <p:sp>
            <p:nvSpPr>
              <p:cNvPr id="55" name="Freeform 119"/>
              <p:cNvSpPr>
                <a:spLocks/>
              </p:cNvSpPr>
              <p:nvPr/>
            </p:nvSpPr>
            <p:spPr bwMode="auto">
              <a:xfrm>
                <a:off x="3986" y="2383"/>
                <a:ext cx="58" cy="99"/>
              </a:xfrm>
              <a:custGeom>
                <a:avLst/>
                <a:gdLst>
                  <a:gd name="T0" fmla="*/ 94 w 94"/>
                  <a:gd name="T1" fmla="*/ 111 h 111"/>
                  <a:gd name="T2" fmla="*/ 63 w 94"/>
                  <a:gd name="T3" fmla="*/ 40 h 111"/>
                  <a:gd name="T4" fmla="*/ 0 w 94"/>
                  <a:gd name="T5" fmla="*/ 0 h 1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4" h="111">
                    <a:moveTo>
                      <a:pt x="94" y="111"/>
                    </a:moveTo>
                    <a:cubicBezTo>
                      <a:pt x="86" y="85"/>
                      <a:pt x="79" y="59"/>
                      <a:pt x="63" y="40"/>
                    </a:cubicBezTo>
                    <a:cubicBezTo>
                      <a:pt x="47" y="21"/>
                      <a:pt x="23" y="10"/>
                      <a:pt x="0" y="0"/>
                    </a:cubicBez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" name="Text Box 120"/>
              <p:cNvSpPr txBox="1">
                <a:spLocks noChangeArrowheads="1"/>
              </p:cNvSpPr>
              <p:nvPr/>
            </p:nvSpPr>
            <p:spPr bwMode="auto">
              <a:xfrm>
                <a:off x="3877" y="2426"/>
                <a:ext cx="308" cy="26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2100">
                    <a:sym typeface="Symbol" pitchFamily="18" charset="2"/>
                  </a:rPr>
                  <a:t></a:t>
                </a:r>
                <a:endParaRPr lang="en-US" altLang="en-US" sz="2100"/>
              </a:p>
            </p:txBody>
          </p:sp>
          <p:sp>
            <p:nvSpPr>
              <p:cNvPr id="57" name="Line 121"/>
              <p:cNvSpPr>
                <a:spLocks noChangeShapeType="1"/>
              </p:cNvSpPr>
              <p:nvPr/>
            </p:nvSpPr>
            <p:spPr bwMode="auto">
              <a:xfrm>
                <a:off x="4115" y="2211"/>
                <a:ext cx="257" cy="253"/>
              </a:xfrm>
              <a:prstGeom prst="line">
                <a:avLst/>
              </a:prstGeom>
              <a:noFill/>
              <a:ln w="19050">
                <a:solidFill>
                  <a:schemeClr val="accent2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" name="Text Box 122"/>
              <p:cNvSpPr txBox="1">
                <a:spLocks noChangeArrowheads="1"/>
              </p:cNvSpPr>
              <p:nvPr/>
            </p:nvSpPr>
            <p:spPr bwMode="auto">
              <a:xfrm>
                <a:off x="4258" y="2066"/>
                <a:ext cx="355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>
                    <a:solidFill>
                      <a:srgbClr val="003399"/>
                    </a:solidFill>
                  </a:rPr>
                  <a:t>v</a:t>
                </a:r>
                <a:r>
                  <a:rPr lang="en-US" altLang="en-US" baseline="-25000">
                    <a:solidFill>
                      <a:srgbClr val="003399"/>
                    </a:solidFill>
                    <a:sym typeface="Symbol" pitchFamily="18" charset="2"/>
                  </a:rPr>
                  <a:t>n</a:t>
                </a:r>
                <a:endParaRPr lang="en-US" altLang="en-US" baseline="-25000">
                  <a:solidFill>
                    <a:srgbClr val="003399"/>
                  </a:solidFill>
                </a:endParaRPr>
              </a:p>
            </p:txBody>
          </p:sp>
          <p:sp>
            <p:nvSpPr>
              <p:cNvPr id="59" name="Line 123"/>
              <p:cNvSpPr>
                <a:spLocks noChangeShapeType="1"/>
              </p:cNvSpPr>
              <p:nvPr/>
            </p:nvSpPr>
            <p:spPr bwMode="auto">
              <a:xfrm flipV="1">
                <a:off x="3886" y="2198"/>
                <a:ext cx="227" cy="274"/>
              </a:xfrm>
              <a:prstGeom prst="line">
                <a:avLst/>
              </a:prstGeom>
              <a:noFill/>
              <a:ln w="19050">
                <a:solidFill>
                  <a:srgbClr val="0066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" name="Text Box 124"/>
              <p:cNvSpPr txBox="1">
                <a:spLocks noChangeArrowheads="1"/>
              </p:cNvSpPr>
              <p:nvPr/>
            </p:nvSpPr>
            <p:spPr bwMode="auto">
              <a:xfrm>
                <a:off x="3791" y="2050"/>
                <a:ext cx="355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>
                    <a:solidFill>
                      <a:srgbClr val="006600"/>
                    </a:solidFill>
                  </a:rPr>
                  <a:t>v</a:t>
                </a:r>
                <a:r>
                  <a:rPr lang="en-US" altLang="en-US" baseline="-25000">
                    <a:solidFill>
                      <a:srgbClr val="006600"/>
                    </a:solidFill>
                    <a:sym typeface="Symbol" pitchFamily="18" charset="2"/>
                  </a:rPr>
                  <a:t>t</a:t>
                </a:r>
                <a:endParaRPr lang="en-US" altLang="en-US" baseline="-25000">
                  <a:solidFill>
                    <a:srgbClr val="006600"/>
                  </a:solidFill>
                </a:endParaRPr>
              </a:p>
            </p:txBody>
          </p:sp>
          <p:sp>
            <p:nvSpPr>
              <p:cNvPr id="61" name="Text Box 125"/>
              <p:cNvSpPr txBox="1">
                <a:spLocks noChangeArrowheads="1"/>
              </p:cNvSpPr>
              <p:nvPr/>
            </p:nvSpPr>
            <p:spPr bwMode="auto">
              <a:xfrm>
                <a:off x="5119" y="3060"/>
                <a:ext cx="527" cy="26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2100">
                    <a:sym typeface="Symbol" pitchFamily="18" charset="2"/>
                  </a:rPr>
                  <a:t>+d</a:t>
                </a:r>
                <a:endParaRPr lang="en-US" altLang="en-US" sz="2100"/>
              </a:p>
            </p:txBody>
          </p:sp>
          <p:sp>
            <p:nvSpPr>
              <p:cNvPr id="62" name="Line 126"/>
              <p:cNvSpPr>
                <a:spLocks noChangeShapeType="1"/>
              </p:cNvSpPr>
              <p:nvPr/>
            </p:nvSpPr>
            <p:spPr bwMode="auto">
              <a:xfrm>
                <a:off x="5145" y="2490"/>
                <a:ext cx="770" cy="752"/>
              </a:xfrm>
              <a:prstGeom prst="line">
                <a:avLst/>
              </a:prstGeom>
              <a:noFill/>
              <a:ln w="19050">
                <a:solidFill>
                  <a:schemeClr val="accent2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" name="Text Box 127"/>
              <p:cNvSpPr txBox="1">
                <a:spLocks noChangeArrowheads="1"/>
              </p:cNvSpPr>
              <p:nvPr/>
            </p:nvSpPr>
            <p:spPr bwMode="auto">
              <a:xfrm>
                <a:off x="5229" y="2322"/>
                <a:ext cx="763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>
                    <a:solidFill>
                      <a:srgbClr val="003399"/>
                    </a:solidFill>
                  </a:rPr>
                  <a:t>v</a:t>
                </a:r>
                <a:r>
                  <a:rPr lang="en-US" altLang="en-US" baseline="-25000">
                    <a:solidFill>
                      <a:srgbClr val="003399"/>
                    </a:solidFill>
                    <a:sym typeface="Symbol" pitchFamily="18" charset="2"/>
                  </a:rPr>
                  <a:t>n</a:t>
                </a:r>
                <a:r>
                  <a:rPr lang="en-US" altLang="en-US">
                    <a:solidFill>
                      <a:srgbClr val="003399"/>
                    </a:solidFill>
                  </a:rPr>
                  <a:t>+dv</a:t>
                </a:r>
                <a:r>
                  <a:rPr lang="en-US" altLang="en-US" baseline="-25000">
                    <a:solidFill>
                      <a:srgbClr val="003399"/>
                    </a:solidFill>
                    <a:sym typeface="Symbol" pitchFamily="18" charset="2"/>
                  </a:rPr>
                  <a:t>n</a:t>
                </a:r>
              </a:p>
            </p:txBody>
          </p:sp>
          <p:sp>
            <p:nvSpPr>
              <p:cNvPr id="64" name="Text Box 128"/>
              <p:cNvSpPr txBox="1">
                <a:spLocks noChangeArrowheads="1"/>
              </p:cNvSpPr>
              <p:nvPr/>
            </p:nvSpPr>
            <p:spPr bwMode="auto">
              <a:xfrm>
                <a:off x="4832" y="2330"/>
                <a:ext cx="355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>
                    <a:solidFill>
                      <a:srgbClr val="006600"/>
                    </a:solidFill>
                  </a:rPr>
                  <a:t>v</a:t>
                </a:r>
                <a:r>
                  <a:rPr lang="en-US" altLang="en-US" baseline="-25000">
                    <a:solidFill>
                      <a:srgbClr val="006600"/>
                    </a:solidFill>
                    <a:sym typeface="Symbol" pitchFamily="18" charset="2"/>
                  </a:rPr>
                  <a:t>t</a:t>
                </a:r>
              </a:p>
            </p:txBody>
          </p:sp>
          <p:sp>
            <p:nvSpPr>
              <p:cNvPr id="65" name="Freeform 129"/>
              <p:cNvSpPr>
                <a:spLocks/>
              </p:cNvSpPr>
              <p:nvPr/>
            </p:nvSpPr>
            <p:spPr bwMode="auto">
              <a:xfrm>
                <a:off x="4980" y="2754"/>
                <a:ext cx="186" cy="396"/>
              </a:xfrm>
              <a:custGeom>
                <a:avLst/>
                <a:gdLst>
                  <a:gd name="T0" fmla="*/ 6 w 186"/>
                  <a:gd name="T1" fmla="*/ 0 h 396"/>
                  <a:gd name="T2" fmla="*/ 30 w 186"/>
                  <a:gd name="T3" fmla="*/ 252 h 396"/>
                  <a:gd name="T4" fmla="*/ 186 w 186"/>
                  <a:gd name="T5" fmla="*/ 396 h 3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86" h="396">
                    <a:moveTo>
                      <a:pt x="6" y="0"/>
                    </a:moveTo>
                    <a:cubicBezTo>
                      <a:pt x="3" y="93"/>
                      <a:pt x="0" y="186"/>
                      <a:pt x="30" y="252"/>
                    </a:cubicBezTo>
                    <a:cubicBezTo>
                      <a:pt x="60" y="318"/>
                      <a:pt x="123" y="357"/>
                      <a:pt x="186" y="396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6" name="Line 130"/>
              <p:cNvSpPr>
                <a:spLocks noChangeShapeType="1"/>
              </p:cNvSpPr>
              <p:nvPr/>
            </p:nvSpPr>
            <p:spPr bwMode="auto">
              <a:xfrm flipV="1">
                <a:off x="4942" y="2486"/>
                <a:ext cx="217" cy="262"/>
              </a:xfrm>
              <a:prstGeom prst="line">
                <a:avLst/>
              </a:prstGeom>
              <a:noFill/>
              <a:ln w="19050">
                <a:solidFill>
                  <a:srgbClr val="0066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7" name="Freeform 131"/>
              <p:cNvSpPr>
                <a:spLocks/>
              </p:cNvSpPr>
              <p:nvPr/>
            </p:nvSpPr>
            <p:spPr bwMode="auto">
              <a:xfrm>
                <a:off x="5040" y="2646"/>
                <a:ext cx="24" cy="156"/>
              </a:xfrm>
              <a:custGeom>
                <a:avLst/>
                <a:gdLst>
                  <a:gd name="T0" fmla="*/ 0 w 24"/>
                  <a:gd name="T1" fmla="*/ 0 h 156"/>
                  <a:gd name="T2" fmla="*/ 24 w 24"/>
                  <a:gd name="T3" fmla="*/ 72 h 156"/>
                  <a:gd name="T4" fmla="*/ 0 w 24"/>
                  <a:gd name="T5" fmla="*/ 156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4" h="156">
                    <a:moveTo>
                      <a:pt x="0" y="0"/>
                    </a:moveTo>
                    <a:cubicBezTo>
                      <a:pt x="12" y="23"/>
                      <a:pt x="24" y="46"/>
                      <a:pt x="24" y="72"/>
                    </a:cubicBezTo>
                    <a:cubicBezTo>
                      <a:pt x="24" y="98"/>
                      <a:pt x="12" y="127"/>
                      <a:pt x="0" y="156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704573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 Between M and dv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070" y="1143000"/>
            <a:ext cx="6400800" cy="457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Relate v and 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8312768"/>
              </p:ext>
            </p:extLst>
          </p:nvPr>
        </p:nvGraphicFramePr>
        <p:xfrm>
          <a:off x="368300" y="1752600"/>
          <a:ext cx="1017588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54" name="Equation" r:id="rId3" imgW="495000" imgH="177480" progId="Equation.DSMT4">
                  <p:embed/>
                </p:oleObj>
              </mc:Choice>
              <mc:Fallback>
                <p:oleObj name="Equation" r:id="rId3" imgW="49500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68300" y="1752600"/>
                        <a:ext cx="1017588" cy="365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5783523"/>
              </p:ext>
            </p:extLst>
          </p:nvPr>
        </p:nvGraphicFramePr>
        <p:xfrm>
          <a:off x="1638300" y="1524000"/>
          <a:ext cx="1955800" cy="808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55" name="Equation" r:id="rId5" imgW="952200" imgH="393480" progId="Equation.DSMT4">
                  <p:embed/>
                </p:oleObj>
              </mc:Choice>
              <mc:Fallback>
                <p:oleObj name="Equation" r:id="rId5" imgW="952200" imgH="3934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8300" y="1524000"/>
                        <a:ext cx="1955800" cy="808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1904899"/>
              </p:ext>
            </p:extLst>
          </p:nvPr>
        </p:nvGraphicFramePr>
        <p:xfrm>
          <a:off x="152400" y="2336800"/>
          <a:ext cx="1303338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56" name="Equation" r:id="rId7" imgW="634680" imgH="457200" progId="Equation.DSMT4">
                  <p:embed/>
                </p:oleObj>
              </mc:Choice>
              <mc:Fallback>
                <p:oleObj name="Equation" r:id="rId7" imgW="634680" imgH="457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2336800"/>
                        <a:ext cx="1303338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029365"/>
              </p:ext>
            </p:extLst>
          </p:nvPr>
        </p:nvGraphicFramePr>
        <p:xfrm>
          <a:off x="1671638" y="2362200"/>
          <a:ext cx="4043362" cy="938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57" name="Equation" r:id="rId9" imgW="1968480" imgH="457200" progId="Equation.DSMT4">
                  <p:embed/>
                </p:oleObj>
              </mc:Choice>
              <mc:Fallback>
                <p:oleObj name="Equation" r:id="rId9" imgW="1968480" imgH="457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1638" y="2362200"/>
                        <a:ext cx="4043362" cy="938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0228849"/>
              </p:ext>
            </p:extLst>
          </p:nvPr>
        </p:nvGraphicFramePr>
        <p:xfrm>
          <a:off x="685800" y="3505200"/>
          <a:ext cx="3990975" cy="1277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58" name="Equation" r:id="rId11" imgW="1942920" imgH="622080" progId="Equation.DSMT4">
                  <p:embed/>
                </p:oleObj>
              </mc:Choice>
              <mc:Fallback>
                <p:oleObj name="Equation" r:id="rId11" imgW="1942920" imgH="622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505200"/>
                        <a:ext cx="3990975" cy="1277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5415134"/>
              </p:ext>
            </p:extLst>
          </p:nvPr>
        </p:nvGraphicFramePr>
        <p:xfrm>
          <a:off x="152400" y="5334000"/>
          <a:ext cx="6134100" cy="1477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59" name="Equation" r:id="rId13" imgW="3263760" imgH="787320" progId="Equation.DSMT4">
                  <p:embed/>
                </p:oleObj>
              </mc:Choice>
              <mc:Fallback>
                <p:oleObj name="Equation" r:id="rId13" imgW="3263760" imgH="78732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5334000"/>
                        <a:ext cx="6134100" cy="1477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6973143"/>
              </p:ext>
            </p:extLst>
          </p:nvPr>
        </p:nvGraphicFramePr>
        <p:xfrm>
          <a:off x="6048374" y="2895600"/>
          <a:ext cx="2714625" cy="6552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0" name="Equation" r:id="rId15" imgW="1790640" imgH="431640" progId="Equation.DSMT4">
                  <p:embed/>
                </p:oleObj>
              </mc:Choice>
              <mc:Fallback>
                <p:oleObj name="Equation" r:id="rId15" imgW="1790640" imgH="4316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8374" y="2895600"/>
                        <a:ext cx="2714625" cy="65521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2478343"/>
              </p:ext>
            </p:extLst>
          </p:nvPr>
        </p:nvGraphicFramePr>
        <p:xfrm>
          <a:off x="5715000" y="3505200"/>
          <a:ext cx="3043237" cy="1273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1" name="Equation" r:id="rId17" imgW="2006280" imgH="838080" progId="Equation.DSMT4">
                  <p:embed/>
                </p:oleObj>
              </mc:Choice>
              <mc:Fallback>
                <p:oleObj name="Equation" r:id="rId17" imgW="2006280" imgH="8380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505200"/>
                        <a:ext cx="3043237" cy="1273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0591346"/>
              </p:ext>
            </p:extLst>
          </p:nvPr>
        </p:nvGraphicFramePr>
        <p:xfrm>
          <a:off x="5915025" y="4724400"/>
          <a:ext cx="2543175" cy="984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2" name="Equation" r:id="rId19" imgW="1676160" imgH="647640" progId="Equation.DSMT4">
                  <p:embed/>
                </p:oleObj>
              </mc:Choice>
              <mc:Fallback>
                <p:oleObj name="Equation" r:id="rId19" imgW="1676160" imgH="64764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5025" y="4724400"/>
                        <a:ext cx="2543175" cy="984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Arrow Connector 15"/>
          <p:cNvCxnSpPr/>
          <p:nvPr/>
        </p:nvCxnSpPr>
        <p:spPr>
          <a:xfrm>
            <a:off x="5715000" y="2775466"/>
            <a:ext cx="381000" cy="27253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4" idx="1"/>
          </p:cNvCxnSpPr>
          <p:nvPr/>
        </p:nvCxnSpPr>
        <p:spPr>
          <a:xfrm flipH="1" flipV="1">
            <a:off x="5257800" y="3300412"/>
            <a:ext cx="657225" cy="191611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19" name="Group 6"/>
          <p:cNvGrpSpPr>
            <a:grpSpLocks/>
          </p:cNvGrpSpPr>
          <p:nvPr/>
        </p:nvGrpSpPr>
        <p:grpSpPr bwMode="auto">
          <a:xfrm>
            <a:off x="5141912" y="1033462"/>
            <a:ext cx="3870325" cy="1862138"/>
            <a:chOff x="3582" y="2358"/>
            <a:chExt cx="2438" cy="1173"/>
          </a:xfrm>
        </p:grpSpPr>
        <p:sp>
          <p:nvSpPr>
            <p:cNvPr id="20" name="Line 7"/>
            <p:cNvSpPr>
              <a:spLocks noChangeShapeType="1"/>
            </p:cNvSpPr>
            <p:nvPr/>
          </p:nvSpPr>
          <p:spPr bwMode="auto">
            <a:xfrm>
              <a:off x="4446" y="2808"/>
              <a:ext cx="3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1" name="Group 8"/>
            <p:cNvGrpSpPr>
              <a:grpSpLocks/>
            </p:cNvGrpSpPr>
            <p:nvPr/>
          </p:nvGrpSpPr>
          <p:grpSpPr bwMode="auto">
            <a:xfrm>
              <a:off x="3582" y="2358"/>
              <a:ext cx="2438" cy="1173"/>
              <a:chOff x="3582" y="2358"/>
              <a:chExt cx="2438" cy="1173"/>
            </a:xfrm>
          </p:grpSpPr>
          <p:grpSp>
            <p:nvGrpSpPr>
              <p:cNvPr id="22" name="Group 9"/>
              <p:cNvGrpSpPr>
                <a:grpSpLocks/>
              </p:cNvGrpSpPr>
              <p:nvPr/>
            </p:nvGrpSpPr>
            <p:grpSpPr bwMode="auto">
              <a:xfrm>
                <a:off x="3582" y="2358"/>
                <a:ext cx="1520" cy="828"/>
                <a:chOff x="3582" y="2358"/>
                <a:chExt cx="1520" cy="828"/>
              </a:xfrm>
            </p:grpSpPr>
            <p:grpSp>
              <p:nvGrpSpPr>
                <p:cNvPr id="28" name="Group 10"/>
                <p:cNvGrpSpPr>
                  <a:grpSpLocks/>
                </p:cNvGrpSpPr>
                <p:nvPr/>
              </p:nvGrpSpPr>
              <p:grpSpPr bwMode="auto">
                <a:xfrm>
                  <a:off x="3582" y="2814"/>
                  <a:ext cx="1520" cy="372"/>
                  <a:chOff x="3582" y="2814"/>
                  <a:chExt cx="1520" cy="372"/>
                </a:xfrm>
              </p:grpSpPr>
              <p:sp>
                <p:nvSpPr>
                  <p:cNvPr id="33" name="Freeform 11"/>
                  <p:cNvSpPr>
                    <a:spLocks/>
                  </p:cNvSpPr>
                  <p:nvPr/>
                </p:nvSpPr>
                <p:spPr bwMode="auto">
                  <a:xfrm>
                    <a:off x="3588" y="2820"/>
                    <a:ext cx="1500" cy="360"/>
                  </a:xfrm>
                  <a:custGeom>
                    <a:avLst/>
                    <a:gdLst>
                      <a:gd name="T0" fmla="*/ 0 w 1500"/>
                      <a:gd name="T1" fmla="*/ 0 h 360"/>
                      <a:gd name="T2" fmla="*/ 876 w 1500"/>
                      <a:gd name="T3" fmla="*/ 0 h 360"/>
                      <a:gd name="T4" fmla="*/ 1500 w 1500"/>
                      <a:gd name="T5" fmla="*/ 360 h 360"/>
                      <a:gd name="T6" fmla="*/ 0 w 1500"/>
                      <a:gd name="T7" fmla="*/ 0 h 36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1500" h="360">
                        <a:moveTo>
                          <a:pt x="0" y="0"/>
                        </a:moveTo>
                        <a:lnTo>
                          <a:pt x="876" y="0"/>
                        </a:lnTo>
                        <a:lnTo>
                          <a:pt x="1500" y="36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chemeClr val="bg1">
                      <a:lumMod val="65000"/>
                    </a:schemeClr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4" name="Freeform 12"/>
                  <p:cNvSpPr>
                    <a:spLocks/>
                  </p:cNvSpPr>
                  <p:nvPr/>
                </p:nvSpPr>
                <p:spPr bwMode="auto">
                  <a:xfrm>
                    <a:off x="3582" y="2814"/>
                    <a:ext cx="1520" cy="372"/>
                  </a:xfrm>
                  <a:custGeom>
                    <a:avLst/>
                    <a:gdLst>
                      <a:gd name="T0" fmla="*/ 0 w 1520"/>
                      <a:gd name="T1" fmla="*/ 0 h 372"/>
                      <a:gd name="T2" fmla="*/ 876 w 1520"/>
                      <a:gd name="T3" fmla="*/ 0 h 372"/>
                      <a:gd name="T4" fmla="*/ 1520 w 1520"/>
                      <a:gd name="T5" fmla="*/ 372 h 37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520" h="372">
                        <a:moveTo>
                          <a:pt x="0" y="0"/>
                        </a:moveTo>
                        <a:lnTo>
                          <a:pt x="876" y="0"/>
                        </a:lnTo>
                        <a:lnTo>
                          <a:pt x="1520" y="372"/>
                        </a:lnTo>
                      </a:path>
                    </a:pathLst>
                  </a:custGeom>
                  <a:noFill/>
                  <a:ln w="28575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9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4671" y="2746"/>
                  <a:ext cx="324" cy="26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altLang="en-US" sz="2200">
                      <a:sym typeface="Symbol" pitchFamily="18" charset="2"/>
                    </a:rPr>
                    <a:t>d</a:t>
                  </a:r>
                  <a:endParaRPr lang="en-US" altLang="en-US" sz="2200" baseline="-25000"/>
                </a:p>
              </p:txBody>
            </p:sp>
            <p:sp>
              <p:nvSpPr>
                <p:cNvPr id="30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4454" y="2358"/>
                  <a:ext cx="411" cy="449"/>
                </a:xfrm>
                <a:prstGeom prst="line">
                  <a:avLst/>
                </a:prstGeom>
                <a:noFill/>
                <a:ln w="28575">
                  <a:solidFill>
                    <a:srgbClr val="003399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4665" y="2506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altLang="en-US" sz="2200">
                      <a:sym typeface="Symbol" pitchFamily="18" charset="2"/>
                    </a:rPr>
                    <a:t></a:t>
                  </a:r>
                  <a:endParaRPr lang="en-US" altLang="en-US" sz="2200" baseline="-25000"/>
                </a:p>
              </p:txBody>
            </p:sp>
            <p:sp>
              <p:nvSpPr>
                <p:cNvPr id="32" name="Freeform 16"/>
                <p:cNvSpPr>
                  <a:spLocks/>
                </p:cNvSpPr>
                <p:nvPr/>
              </p:nvSpPr>
              <p:spPr bwMode="auto">
                <a:xfrm>
                  <a:off x="4698" y="2802"/>
                  <a:ext cx="26" cy="144"/>
                </a:xfrm>
                <a:custGeom>
                  <a:avLst/>
                  <a:gdLst>
                    <a:gd name="T0" fmla="*/ 12 w 26"/>
                    <a:gd name="T1" fmla="*/ 0 h 144"/>
                    <a:gd name="T2" fmla="*/ 24 w 26"/>
                    <a:gd name="T3" fmla="*/ 84 h 144"/>
                    <a:gd name="T4" fmla="*/ 0 w 26"/>
                    <a:gd name="T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6" h="144">
                      <a:moveTo>
                        <a:pt x="12" y="0"/>
                      </a:moveTo>
                      <a:cubicBezTo>
                        <a:pt x="19" y="30"/>
                        <a:pt x="26" y="60"/>
                        <a:pt x="24" y="84"/>
                      </a:cubicBezTo>
                      <a:cubicBezTo>
                        <a:pt x="22" y="108"/>
                        <a:pt x="11" y="126"/>
                        <a:pt x="0" y="144"/>
                      </a:cubicBez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3" name="Freeform 17"/>
              <p:cNvSpPr>
                <a:spLocks/>
              </p:cNvSpPr>
              <p:nvPr/>
            </p:nvSpPr>
            <p:spPr bwMode="auto">
              <a:xfrm>
                <a:off x="4608" y="2664"/>
                <a:ext cx="60" cy="144"/>
              </a:xfrm>
              <a:custGeom>
                <a:avLst/>
                <a:gdLst>
                  <a:gd name="T0" fmla="*/ 0 w 120"/>
                  <a:gd name="T1" fmla="*/ 0 h 156"/>
                  <a:gd name="T2" fmla="*/ 84 w 120"/>
                  <a:gd name="T3" fmla="*/ 48 h 156"/>
                  <a:gd name="T4" fmla="*/ 120 w 120"/>
                  <a:gd name="T5" fmla="*/ 156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0" h="156">
                    <a:moveTo>
                      <a:pt x="0" y="0"/>
                    </a:moveTo>
                    <a:cubicBezTo>
                      <a:pt x="32" y="11"/>
                      <a:pt x="64" y="22"/>
                      <a:pt x="84" y="48"/>
                    </a:cubicBezTo>
                    <a:cubicBezTo>
                      <a:pt x="104" y="74"/>
                      <a:pt x="112" y="115"/>
                      <a:pt x="120" y="156"/>
                    </a:cubicBezTo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Line 18"/>
              <p:cNvSpPr>
                <a:spLocks noChangeShapeType="1"/>
              </p:cNvSpPr>
              <p:nvPr/>
            </p:nvSpPr>
            <p:spPr bwMode="auto">
              <a:xfrm>
                <a:off x="3879" y="2481"/>
                <a:ext cx="51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Text Box 19"/>
              <p:cNvSpPr txBox="1">
                <a:spLocks noChangeArrowheads="1"/>
              </p:cNvSpPr>
              <p:nvPr/>
            </p:nvSpPr>
            <p:spPr bwMode="auto">
              <a:xfrm>
                <a:off x="4092" y="2453"/>
                <a:ext cx="323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/>
                  <a:t>v</a:t>
                </a:r>
                <a:endParaRPr lang="en-US" altLang="en-US" baseline="-25000"/>
              </a:p>
            </p:txBody>
          </p:sp>
          <p:sp>
            <p:nvSpPr>
              <p:cNvPr id="26" name="Line 20"/>
              <p:cNvSpPr>
                <a:spLocks noChangeShapeType="1"/>
              </p:cNvSpPr>
              <p:nvPr/>
            </p:nvSpPr>
            <p:spPr bwMode="auto">
              <a:xfrm>
                <a:off x="4940" y="2741"/>
                <a:ext cx="975" cy="53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Text Box 21"/>
              <p:cNvSpPr txBox="1">
                <a:spLocks noChangeArrowheads="1"/>
              </p:cNvSpPr>
              <p:nvPr/>
            </p:nvSpPr>
            <p:spPr bwMode="auto">
              <a:xfrm>
                <a:off x="5493" y="3243"/>
                <a:ext cx="527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/>
                  <a:t>v+dv</a:t>
                </a:r>
                <a:endParaRPr lang="en-US" altLang="en-US" baseline="-25000"/>
              </a:p>
            </p:txBody>
          </p:sp>
        </p:grpSp>
      </p:grpSp>
      <p:sp>
        <p:nvSpPr>
          <p:cNvPr id="15" name="Down Arrow 14"/>
          <p:cNvSpPr/>
          <p:nvPr/>
        </p:nvSpPr>
        <p:spPr>
          <a:xfrm>
            <a:off x="2895600" y="3276600"/>
            <a:ext cx="2286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942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 Between M and d</a:t>
            </a:r>
            <a:r>
              <a:rPr lang="en-US" i="1" dirty="0" smtClean="0"/>
              <a:t>v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229600" cy="53340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Relate these two </a:t>
            </a:r>
            <a:r>
              <a:rPr lang="en-US" sz="2400" dirty="0" err="1" smtClean="0"/>
              <a:t>eqns</a:t>
            </a:r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Need finite angle, </a:t>
            </a:r>
            <a:r>
              <a:rPr lang="en-US" sz="2400" dirty="0" smtClean="0">
                <a:latin typeface="Symbol" panose="05050102010706020507" pitchFamily="18" charset="2"/>
              </a:rPr>
              <a:t>d</a:t>
            </a:r>
            <a:r>
              <a:rPr lang="en-US" sz="2400" dirty="0" smtClean="0"/>
              <a:t>=</a:t>
            </a:r>
            <a:r>
              <a:rPr lang="en-US" sz="2400" i="1" dirty="0" smtClean="0"/>
              <a:t>v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-</a:t>
            </a:r>
            <a:r>
              <a:rPr lang="en-US" sz="2400" i="1" dirty="0" smtClean="0"/>
              <a:t>v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and finite </a:t>
            </a:r>
            <a:r>
              <a:rPr lang="en-US" sz="2400" dirty="0" smtClean="0">
                <a:latin typeface="Symbol" panose="05050102010706020507" pitchFamily="18" charset="2"/>
              </a:rPr>
              <a:t>D</a:t>
            </a:r>
            <a:r>
              <a:rPr lang="en-US" sz="2400" dirty="0" smtClean="0"/>
              <a:t>M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8288459"/>
              </p:ext>
            </p:extLst>
          </p:nvPr>
        </p:nvGraphicFramePr>
        <p:xfrm>
          <a:off x="381000" y="1676400"/>
          <a:ext cx="4446587" cy="14178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98" name="Equation" r:id="rId3" imgW="2476440" imgH="787320" progId="Equation.DSMT4">
                  <p:embed/>
                </p:oleObj>
              </mc:Choice>
              <mc:Fallback>
                <p:oleObj name="Equation" r:id="rId3" imgW="2476440" imgH="78732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1676400"/>
                        <a:ext cx="4446587" cy="141783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475789"/>
              </p:ext>
            </p:extLst>
          </p:nvPr>
        </p:nvGraphicFramePr>
        <p:xfrm>
          <a:off x="990600" y="2971800"/>
          <a:ext cx="2849562" cy="1417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99" name="Equation" r:id="rId5" imgW="1587240" imgH="787320" progId="Equation.DSMT4">
                  <p:embed/>
                </p:oleObj>
              </mc:Choice>
              <mc:Fallback>
                <p:oleObj name="Equation" r:id="rId5" imgW="1587240" imgH="7873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971800"/>
                        <a:ext cx="2849562" cy="1417638"/>
                      </a:xfrm>
                      <a:prstGeom prst="rect">
                        <a:avLst/>
                      </a:prstGeom>
                      <a:solidFill>
                        <a:srgbClr val="FFFF00">
                          <a:alpha val="47000"/>
                        </a:srgb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817973" y="3352800"/>
            <a:ext cx="327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dM</a:t>
            </a: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change in Mach number associated with d</a:t>
            </a:r>
            <a:r>
              <a:rPr lang="en-US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turn angle</a:t>
            </a:r>
            <a:endParaRPr lang="en-US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1759159"/>
              </p:ext>
            </p:extLst>
          </p:nvPr>
        </p:nvGraphicFramePr>
        <p:xfrm>
          <a:off x="1524000" y="5303585"/>
          <a:ext cx="3830638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00" name="Equation" r:id="rId7" imgW="2133360" imgH="634680" progId="Equation.DSMT4">
                  <p:embed/>
                </p:oleObj>
              </mc:Choice>
              <mc:Fallback>
                <p:oleObj name="Equation" r:id="rId7" imgW="2133360" imgH="6346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5303585"/>
                        <a:ext cx="3830638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380999" y="5606534"/>
            <a:ext cx="10298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integrate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2" name="Group 87"/>
          <p:cNvGrpSpPr>
            <a:grpSpLocks/>
          </p:cNvGrpSpPr>
          <p:nvPr/>
        </p:nvGrpSpPr>
        <p:grpSpPr bwMode="auto">
          <a:xfrm>
            <a:off x="5434214" y="1300162"/>
            <a:ext cx="3508375" cy="1652588"/>
            <a:chOff x="3546" y="1344"/>
            <a:chExt cx="2210" cy="1041"/>
          </a:xfrm>
        </p:grpSpPr>
        <p:sp>
          <p:nvSpPr>
            <p:cNvPr id="13" name="Line 72"/>
            <p:cNvSpPr>
              <a:spLocks noChangeShapeType="1"/>
            </p:cNvSpPr>
            <p:nvPr/>
          </p:nvSpPr>
          <p:spPr bwMode="auto">
            <a:xfrm>
              <a:off x="4410" y="1794"/>
              <a:ext cx="3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" name="Group 74"/>
            <p:cNvGrpSpPr>
              <a:grpSpLocks/>
            </p:cNvGrpSpPr>
            <p:nvPr/>
          </p:nvGrpSpPr>
          <p:grpSpPr bwMode="auto">
            <a:xfrm>
              <a:off x="3546" y="1344"/>
              <a:ext cx="1520" cy="828"/>
              <a:chOff x="3582" y="2358"/>
              <a:chExt cx="1520" cy="828"/>
            </a:xfrm>
          </p:grpSpPr>
          <p:grpSp>
            <p:nvGrpSpPr>
              <p:cNvPr id="20" name="Group 75"/>
              <p:cNvGrpSpPr>
                <a:grpSpLocks/>
              </p:cNvGrpSpPr>
              <p:nvPr/>
            </p:nvGrpSpPr>
            <p:grpSpPr bwMode="auto">
              <a:xfrm>
                <a:off x="3582" y="2814"/>
                <a:ext cx="1520" cy="372"/>
                <a:chOff x="3582" y="2814"/>
                <a:chExt cx="1520" cy="372"/>
              </a:xfrm>
            </p:grpSpPr>
            <p:sp>
              <p:nvSpPr>
                <p:cNvPr id="25" name="Freeform 76"/>
                <p:cNvSpPr>
                  <a:spLocks/>
                </p:cNvSpPr>
                <p:nvPr/>
              </p:nvSpPr>
              <p:spPr bwMode="auto">
                <a:xfrm>
                  <a:off x="3588" y="2820"/>
                  <a:ext cx="1500" cy="360"/>
                </a:xfrm>
                <a:custGeom>
                  <a:avLst/>
                  <a:gdLst>
                    <a:gd name="T0" fmla="*/ 0 w 1500"/>
                    <a:gd name="T1" fmla="*/ 0 h 360"/>
                    <a:gd name="T2" fmla="*/ 876 w 1500"/>
                    <a:gd name="T3" fmla="*/ 0 h 360"/>
                    <a:gd name="T4" fmla="*/ 1500 w 1500"/>
                    <a:gd name="T5" fmla="*/ 360 h 360"/>
                    <a:gd name="T6" fmla="*/ 0 w 1500"/>
                    <a:gd name="T7" fmla="*/ 0 h 3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500" h="360">
                      <a:moveTo>
                        <a:pt x="0" y="0"/>
                      </a:moveTo>
                      <a:lnTo>
                        <a:pt x="876" y="0"/>
                      </a:lnTo>
                      <a:lnTo>
                        <a:pt x="1500" y="36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>
                    <a:lumMod val="65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" name="Freeform 77"/>
                <p:cNvSpPr>
                  <a:spLocks/>
                </p:cNvSpPr>
                <p:nvPr/>
              </p:nvSpPr>
              <p:spPr bwMode="auto">
                <a:xfrm>
                  <a:off x="3582" y="2814"/>
                  <a:ext cx="1520" cy="372"/>
                </a:xfrm>
                <a:custGeom>
                  <a:avLst/>
                  <a:gdLst>
                    <a:gd name="T0" fmla="*/ 0 w 1520"/>
                    <a:gd name="T1" fmla="*/ 0 h 372"/>
                    <a:gd name="T2" fmla="*/ 876 w 1520"/>
                    <a:gd name="T3" fmla="*/ 0 h 372"/>
                    <a:gd name="T4" fmla="*/ 1520 w 1520"/>
                    <a:gd name="T5" fmla="*/ 372 h 3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520" h="372">
                      <a:moveTo>
                        <a:pt x="0" y="0"/>
                      </a:moveTo>
                      <a:lnTo>
                        <a:pt x="876" y="0"/>
                      </a:lnTo>
                      <a:lnTo>
                        <a:pt x="1520" y="372"/>
                      </a:lnTo>
                    </a:path>
                  </a:pathLst>
                </a:custGeom>
                <a:noFill/>
                <a:ln w="28575" cmpd="sng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1" name="Text Box 78"/>
              <p:cNvSpPr txBox="1">
                <a:spLocks noChangeArrowheads="1"/>
              </p:cNvSpPr>
              <p:nvPr/>
            </p:nvSpPr>
            <p:spPr bwMode="auto">
              <a:xfrm>
                <a:off x="4671" y="2746"/>
                <a:ext cx="324" cy="26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sz="2200">
                    <a:sym typeface="Symbol" pitchFamily="18" charset="2"/>
                  </a:rPr>
                  <a:t>d</a:t>
                </a:r>
                <a:endParaRPr lang="en-US" altLang="en-US" sz="2200" baseline="-25000"/>
              </a:p>
            </p:txBody>
          </p:sp>
          <p:sp>
            <p:nvSpPr>
              <p:cNvPr id="22" name="Line 79"/>
              <p:cNvSpPr>
                <a:spLocks noChangeShapeType="1"/>
              </p:cNvSpPr>
              <p:nvPr/>
            </p:nvSpPr>
            <p:spPr bwMode="auto">
              <a:xfrm flipV="1">
                <a:off x="4454" y="2358"/>
                <a:ext cx="411" cy="449"/>
              </a:xfrm>
              <a:prstGeom prst="line">
                <a:avLst/>
              </a:prstGeom>
              <a:noFill/>
              <a:ln w="28575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Text Box 80"/>
              <p:cNvSpPr txBox="1">
                <a:spLocks noChangeArrowheads="1"/>
              </p:cNvSpPr>
              <p:nvPr/>
            </p:nvSpPr>
            <p:spPr bwMode="auto">
              <a:xfrm>
                <a:off x="4665" y="2506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sz="2200">
                    <a:sym typeface="Symbol" pitchFamily="18" charset="2"/>
                  </a:rPr>
                  <a:t></a:t>
                </a:r>
                <a:endParaRPr lang="en-US" altLang="en-US" sz="2200" baseline="-25000"/>
              </a:p>
            </p:txBody>
          </p:sp>
          <p:sp>
            <p:nvSpPr>
              <p:cNvPr id="24" name="Freeform 81"/>
              <p:cNvSpPr>
                <a:spLocks/>
              </p:cNvSpPr>
              <p:nvPr/>
            </p:nvSpPr>
            <p:spPr bwMode="auto">
              <a:xfrm>
                <a:off x="4698" y="2802"/>
                <a:ext cx="26" cy="144"/>
              </a:xfrm>
              <a:custGeom>
                <a:avLst/>
                <a:gdLst>
                  <a:gd name="T0" fmla="*/ 12 w 26"/>
                  <a:gd name="T1" fmla="*/ 0 h 144"/>
                  <a:gd name="T2" fmla="*/ 24 w 26"/>
                  <a:gd name="T3" fmla="*/ 84 h 144"/>
                  <a:gd name="T4" fmla="*/ 0 w 26"/>
                  <a:gd name="T5" fmla="*/ 144 h 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6" h="144">
                    <a:moveTo>
                      <a:pt x="12" y="0"/>
                    </a:moveTo>
                    <a:cubicBezTo>
                      <a:pt x="19" y="30"/>
                      <a:pt x="26" y="60"/>
                      <a:pt x="24" y="84"/>
                    </a:cubicBezTo>
                    <a:cubicBezTo>
                      <a:pt x="22" y="108"/>
                      <a:pt x="11" y="126"/>
                      <a:pt x="0" y="144"/>
                    </a:cubicBezTo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" name="Freeform 82"/>
            <p:cNvSpPr>
              <a:spLocks/>
            </p:cNvSpPr>
            <p:nvPr/>
          </p:nvSpPr>
          <p:spPr bwMode="auto">
            <a:xfrm>
              <a:off x="4572" y="1650"/>
              <a:ext cx="60" cy="144"/>
            </a:xfrm>
            <a:custGeom>
              <a:avLst/>
              <a:gdLst>
                <a:gd name="T0" fmla="*/ 0 w 120"/>
                <a:gd name="T1" fmla="*/ 0 h 156"/>
                <a:gd name="T2" fmla="*/ 84 w 120"/>
                <a:gd name="T3" fmla="*/ 48 h 156"/>
                <a:gd name="T4" fmla="*/ 120 w 120"/>
                <a:gd name="T5" fmla="*/ 156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0" h="156">
                  <a:moveTo>
                    <a:pt x="0" y="0"/>
                  </a:moveTo>
                  <a:cubicBezTo>
                    <a:pt x="32" y="11"/>
                    <a:pt x="64" y="22"/>
                    <a:pt x="84" y="48"/>
                  </a:cubicBezTo>
                  <a:cubicBezTo>
                    <a:pt x="104" y="74"/>
                    <a:pt x="112" y="115"/>
                    <a:pt x="120" y="156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83"/>
            <p:cNvSpPr>
              <a:spLocks noChangeShapeType="1"/>
            </p:cNvSpPr>
            <p:nvPr/>
          </p:nvSpPr>
          <p:spPr bwMode="auto">
            <a:xfrm>
              <a:off x="3843" y="1467"/>
              <a:ext cx="51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Text Box 84"/>
            <p:cNvSpPr txBox="1">
              <a:spLocks noChangeArrowheads="1"/>
            </p:cNvSpPr>
            <p:nvPr/>
          </p:nvSpPr>
          <p:spPr bwMode="auto">
            <a:xfrm>
              <a:off x="4056" y="1439"/>
              <a:ext cx="3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/>
                <a:t>M</a:t>
              </a:r>
              <a:endParaRPr lang="en-US" altLang="en-US" baseline="-25000"/>
            </a:p>
          </p:txBody>
        </p:sp>
        <p:sp>
          <p:nvSpPr>
            <p:cNvPr id="18" name="Line 85"/>
            <p:cNvSpPr>
              <a:spLocks noChangeShapeType="1"/>
            </p:cNvSpPr>
            <p:nvPr/>
          </p:nvSpPr>
          <p:spPr bwMode="auto">
            <a:xfrm>
              <a:off x="4904" y="1727"/>
              <a:ext cx="639" cy="35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Text Box 86"/>
            <p:cNvSpPr txBox="1">
              <a:spLocks noChangeArrowheads="1"/>
            </p:cNvSpPr>
            <p:nvPr/>
          </p:nvSpPr>
          <p:spPr bwMode="auto">
            <a:xfrm>
              <a:off x="5049" y="2097"/>
              <a:ext cx="70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/>
                <a:t>M+dM</a:t>
              </a:r>
              <a:endParaRPr lang="en-US" altLang="en-US" baseline="-25000"/>
            </a:p>
          </p:txBody>
        </p:sp>
      </p:grpSp>
      <p:grpSp>
        <p:nvGrpSpPr>
          <p:cNvPr id="27" name="Group 93"/>
          <p:cNvGrpSpPr>
            <a:grpSpLocks/>
          </p:cNvGrpSpPr>
          <p:nvPr/>
        </p:nvGrpSpPr>
        <p:grpSpPr bwMode="auto">
          <a:xfrm>
            <a:off x="5608839" y="4502934"/>
            <a:ext cx="3413125" cy="1689100"/>
            <a:chOff x="3798" y="3193"/>
            <a:chExt cx="2150" cy="1064"/>
          </a:xfrm>
        </p:grpSpPr>
        <p:sp>
          <p:nvSpPr>
            <p:cNvPr id="28" name="Line 53"/>
            <p:cNvSpPr>
              <a:spLocks noChangeShapeType="1"/>
            </p:cNvSpPr>
            <p:nvPr/>
          </p:nvSpPr>
          <p:spPr bwMode="auto">
            <a:xfrm>
              <a:off x="4662" y="3666"/>
              <a:ext cx="3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57"/>
            <p:cNvSpPr>
              <a:spLocks/>
            </p:cNvSpPr>
            <p:nvPr/>
          </p:nvSpPr>
          <p:spPr bwMode="auto">
            <a:xfrm>
              <a:off x="3804" y="3678"/>
              <a:ext cx="1380" cy="420"/>
            </a:xfrm>
            <a:custGeom>
              <a:avLst/>
              <a:gdLst>
                <a:gd name="T0" fmla="*/ 0 w 1380"/>
                <a:gd name="T1" fmla="*/ 0 h 420"/>
                <a:gd name="T2" fmla="*/ 876 w 1380"/>
                <a:gd name="T3" fmla="*/ 0 h 420"/>
                <a:gd name="T4" fmla="*/ 1380 w 1380"/>
                <a:gd name="T5" fmla="*/ 420 h 420"/>
                <a:gd name="T6" fmla="*/ 0 w 1380"/>
                <a:gd name="T7" fmla="*/ 0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80" h="420">
                  <a:moveTo>
                    <a:pt x="0" y="0"/>
                  </a:moveTo>
                  <a:lnTo>
                    <a:pt x="876" y="0"/>
                  </a:lnTo>
                  <a:lnTo>
                    <a:pt x="1380" y="4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58"/>
            <p:cNvSpPr>
              <a:spLocks/>
            </p:cNvSpPr>
            <p:nvPr/>
          </p:nvSpPr>
          <p:spPr bwMode="auto">
            <a:xfrm>
              <a:off x="3798" y="3672"/>
              <a:ext cx="1386" cy="438"/>
            </a:xfrm>
            <a:custGeom>
              <a:avLst/>
              <a:gdLst>
                <a:gd name="T0" fmla="*/ 0 w 1386"/>
                <a:gd name="T1" fmla="*/ 0 h 438"/>
                <a:gd name="T2" fmla="*/ 876 w 1386"/>
                <a:gd name="T3" fmla="*/ 0 h 438"/>
                <a:gd name="T4" fmla="*/ 1386 w 1386"/>
                <a:gd name="T5" fmla="*/ 438 h 4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86" h="438">
                  <a:moveTo>
                    <a:pt x="0" y="0"/>
                  </a:moveTo>
                  <a:lnTo>
                    <a:pt x="876" y="0"/>
                  </a:lnTo>
                  <a:lnTo>
                    <a:pt x="1386" y="438"/>
                  </a:ln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Text Box 59"/>
            <p:cNvSpPr txBox="1">
              <a:spLocks noChangeArrowheads="1"/>
            </p:cNvSpPr>
            <p:nvPr/>
          </p:nvSpPr>
          <p:spPr bwMode="auto">
            <a:xfrm>
              <a:off x="4815" y="3664"/>
              <a:ext cx="32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zh-CN" sz="2200" dirty="0" smtClean="0">
                  <a:latin typeface="Symbol" panose="05050102010706020507" pitchFamily="18" charset="2"/>
                  <a:sym typeface="Symbol" pitchFamily="18" charset="2"/>
                </a:rPr>
                <a:t>d</a:t>
              </a:r>
              <a:endParaRPr lang="en-US" altLang="en-US" sz="2200" baseline="-25000" dirty="0"/>
            </a:p>
          </p:txBody>
        </p:sp>
        <p:sp>
          <p:nvSpPr>
            <p:cNvPr id="32" name="Freeform 62"/>
            <p:cNvSpPr>
              <a:spLocks/>
            </p:cNvSpPr>
            <p:nvPr/>
          </p:nvSpPr>
          <p:spPr bwMode="auto">
            <a:xfrm>
              <a:off x="4854" y="3660"/>
              <a:ext cx="26" cy="144"/>
            </a:xfrm>
            <a:custGeom>
              <a:avLst/>
              <a:gdLst>
                <a:gd name="T0" fmla="*/ 12 w 26"/>
                <a:gd name="T1" fmla="*/ 0 h 144"/>
                <a:gd name="T2" fmla="*/ 24 w 26"/>
                <a:gd name="T3" fmla="*/ 84 h 144"/>
                <a:gd name="T4" fmla="*/ 0 w 26"/>
                <a:gd name="T5" fmla="*/ 14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144">
                  <a:moveTo>
                    <a:pt x="12" y="0"/>
                  </a:moveTo>
                  <a:cubicBezTo>
                    <a:pt x="19" y="30"/>
                    <a:pt x="26" y="60"/>
                    <a:pt x="24" y="84"/>
                  </a:cubicBezTo>
                  <a:cubicBezTo>
                    <a:pt x="22" y="108"/>
                    <a:pt x="11" y="126"/>
                    <a:pt x="0" y="144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Line 64"/>
            <p:cNvSpPr>
              <a:spLocks noChangeShapeType="1"/>
            </p:cNvSpPr>
            <p:nvPr/>
          </p:nvSpPr>
          <p:spPr bwMode="auto">
            <a:xfrm>
              <a:off x="4095" y="3339"/>
              <a:ext cx="51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Text Box 65"/>
            <p:cNvSpPr txBox="1">
              <a:spLocks noChangeArrowheads="1"/>
            </p:cNvSpPr>
            <p:nvPr/>
          </p:nvSpPr>
          <p:spPr bwMode="auto">
            <a:xfrm>
              <a:off x="4248" y="3311"/>
              <a:ext cx="38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/>
                <a:t>M</a:t>
              </a:r>
              <a:r>
                <a:rPr lang="en-US" altLang="en-US" baseline="-25000"/>
                <a:t>1</a:t>
              </a:r>
            </a:p>
          </p:txBody>
        </p:sp>
        <p:sp>
          <p:nvSpPr>
            <p:cNvPr id="35" name="Line 66"/>
            <p:cNvSpPr>
              <a:spLocks noChangeShapeType="1"/>
            </p:cNvSpPr>
            <p:nvPr/>
          </p:nvSpPr>
          <p:spPr bwMode="auto">
            <a:xfrm>
              <a:off x="5000" y="3719"/>
              <a:ext cx="526" cy="47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Text Box 67"/>
            <p:cNvSpPr txBox="1">
              <a:spLocks noChangeArrowheads="1"/>
            </p:cNvSpPr>
            <p:nvPr/>
          </p:nvSpPr>
          <p:spPr bwMode="auto">
            <a:xfrm>
              <a:off x="5517" y="3969"/>
              <a:ext cx="43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/>
                <a:t>M</a:t>
              </a:r>
              <a:r>
                <a:rPr lang="en-US" altLang="en-US" baseline="-25000"/>
                <a:t>2</a:t>
              </a:r>
            </a:p>
          </p:txBody>
        </p:sp>
        <p:grpSp>
          <p:nvGrpSpPr>
            <p:cNvPr id="37" name="Group 92"/>
            <p:cNvGrpSpPr>
              <a:grpSpLocks/>
            </p:cNvGrpSpPr>
            <p:nvPr/>
          </p:nvGrpSpPr>
          <p:grpSpPr bwMode="auto">
            <a:xfrm>
              <a:off x="4662" y="3193"/>
              <a:ext cx="495" cy="473"/>
              <a:chOff x="4662" y="3193"/>
              <a:chExt cx="495" cy="473"/>
            </a:xfrm>
          </p:grpSpPr>
          <p:sp>
            <p:nvSpPr>
              <p:cNvPr id="38" name="Line 60"/>
              <p:cNvSpPr>
                <a:spLocks noChangeShapeType="1"/>
              </p:cNvSpPr>
              <p:nvPr/>
            </p:nvSpPr>
            <p:spPr bwMode="auto">
              <a:xfrm flipV="1">
                <a:off x="4662" y="3269"/>
                <a:ext cx="363" cy="397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Line 68"/>
              <p:cNvSpPr>
                <a:spLocks noChangeShapeType="1"/>
              </p:cNvSpPr>
              <p:nvPr/>
            </p:nvSpPr>
            <p:spPr bwMode="auto">
              <a:xfrm flipV="1">
                <a:off x="4662" y="3469"/>
                <a:ext cx="495" cy="197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Line 88"/>
              <p:cNvSpPr>
                <a:spLocks noChangeShapeType="1"/>
              </p:cNvSpPr>
              <p:nvPr/>
            </p:nvSpPr>
            <p:spPr bwMode="auto">
              <a:xfrm flipV="1">
                <a:off x="4662" y="3313"/>
                <a:ext cx="423" cy="353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Line 89"/>
              <p:cNvSpPr>
                <a:spLocks noChangeShapeType="1"/>
              </p:cNvSpPr>
              <p:nvPr/>
            </p:nvSpPr>
            <p:spPr bwMode="auto">
              <a:xfrm flipV="1">
                <a:off x="4662" y="3385"/>
                <a:ext cx="471" cy="281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Line 90"/>
              <p:cNvSpPr>
                <a:spLocks noChangeShapeType="1"/>
              </p:cNvSpPr>
              <p:nvPr/>
            </p:nvSpPr>
            <p:spPr bwMode="auto">
              <a:xfrm flipV="1">
                <a:off x="4662" y="3565"/>
                <a:ext cx="495" cy="101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Line 91"/>
              <p:cNvSpPr>
                <a:spLocks noChangeShapeType="1"/>
              </p:cNvSpPr>
              <p:nvPr/>
            </p:nvSpPr>
            <p:spPr bwMode="auto">
              <a:xfrm flipV="1">
                <a:off x="4662" y="3193"/>
                <a:ext cx="303" cy="473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49621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M-</a:t>
            </a:r>
            <a:r>
              <a:rPr lang="en-US" i="1" dirty="0" smtClean="0"/>
              <a:t>v</a:t>
            </a:r>
            <a:r>
              <a:rPr lang="en-US" dirty="0" smtClean="0"/>
              <a:t> Relations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229600" cy="53340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Perform Integration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So, given </a:t>
            </a:r>
            <a:r>
              <a:rPr lang="en-US" dirty="0" smtClean="0">
                <a:latin typeface="Symbol" panose="05050102010706020507" pitchFamily="18" charset="2"/>
              </a:rPr>
              <a:t>d</a:t>
            </a:r>
            <a:r>
              <a:rPr lang="en-US" dirty="0" smtClean="0"/>
              <a:t>(=</a:t>
            </a:r>
            <a:r>
              <a:rPr lang="en-US" i="1" dirty="0" smtClean="0"/>
              <a:t>v</a:t>
            </a:r>
            <a:r>
              <a:rPr lang="en-US" baseline="-25000" dirty="0" smtClean="0"/>
              <a:t>2</a:t>
            </a:r>
            <a:r>
              <a:rPr lang="en-US" dirty="0" smtClean="0"/>
              <a:t>-</a:t>
            </a:r>
            <a:r>
              <a:rPr lang="en-US" i="1" dirty="0" smtClean="0"/>
              <a:t>v</a:t>
            </a:r>
            <a:r>
              <a:rPr lang="en-US" baseline="-25000" dirty="0" smtClean="0"/>
              <a:t>1</a:t>
            </a:r>
            <a:r>
              <a:rPr lang="en-US" dirty="0" smtClean="0"/>
              <a:t>) and M</a:t>
            </a:r>
            <a:r>
              <a:rPr lang="en-US" baseline="-25000" dirty="0" smtClean="0"/>
              <a:t>1</a:t>
            </a:r>
          </a:p>
          <a:p>
            <a:pPr lvl="1"/>
            <a:r>
              <a:rPr lang="en-US" dirty="0" smtClean="0"/>
              <a:t>Could solve for M</a:t>
            </a:r>
            <a:r>
              <a:rPr lang="en-US" baseline="-25000" dirty="0" smtClean="0"/>
              <a:t>2</a:t>
            </a:r>
            <a:endParaRPr lang="en-US" baseline="-25000" dirty="0"/>
          </a:p>
          <a:p>
            <a:r>
              <a:rPr lang="en-US" dirty="0" smtClean="0"/>
              <a:t>Can not invert analytically (M</a:t>
            </a:r>
            <a:r>
              <a:rPr lang="en-US" baseline="-25000" dirty="0" smtClean="0"/>
              <a:t>2</a:t>
            </a:r>
            <a:r>
              <a:rPr lang="en-US" dirty="0" smtClean="0"/>
              <a:t>=</a:t>
            </a:r>
            <a:r>
              <a:rPr lang="en-US" i="1" dirty="0" smtClean="0"/>
              <a:t>f</a:t>
            </a:r>
            <a:r>
              <a:rPr lang="en-US" dirty="0" smtClean="0"/>
              <a:t>(M</a:t>
            </a:r>
            <a:r>
              <a:rPr lang="en-US" baseline="-25000" dirty="0" smtClean="0"/>
              <a:t>1</a:t>
            </a:r>
            <a:r>
              <a:rPr lang="en-US" dirty="0" smtClean="0"/>
              <a:t>,</a:t>
            </a:r>
            <a:r>
              <a:rPr lang="en-US" dirty="0" smtClean="0">
                <a:latin typeface="Symbol" panose="05050102010706020507" pitchFamily="18" charset="2"/>
              </a:rPr>
              <a:t>d</a:t>
            </a:r>
            <a:r>
              <a:rPr lang="en-US" dirty="0" smtClean="0"/>
              <a:t>))</a:t>
            </a:r>
          </a:p>
          <a:p>
            <a:pPr lvl="1"/>
            <a:r>
              <a:rPr lang="en-US" dirty="0" smtClean="0"/>
              <a:t>Either use </a:t>
            </a:r>
            <a:r>
              <a:rPr lang="en-US" dirty="0" smtClean="0"/>
              <a:t>iterative </a:t>
            </a:r>
            <a:r>
              <a:rPr lang="en-US" dirty="0" smtClean="0"/>
              <a:t>(e.g., numerical or guessing) method</a:t>
            </a:r>
          </a:p>
          <a:p>
            <a:pPr lvl="1"/>
            <a:r>
              <a:rPr lang="en-US" dirty="0" smtClean="0"/>
              <a:t>Or find </a:t>
            </a:r>
            <a:r>
              <a:rPr lang="en-US" i="1" dirty="0" smtClean="0"/>
              <a:t>v</a:t>
            </a:r>
            <a:r>
              <a:rPr lang="en-US" dirty="0" smtClean="0"/>
              <a:t> as a function of M and </a:t>
            </a:r>
            <a:r>
              <a:rPr lang="en-US" u="sng" dirty="0" smtClean="0"/>
              <a:t>tabulate</a:t>
            </a:r>
            <a:r>
              <a:rPr lang="en-US" dirty="0" smtClean="0"/>
              <a:t> or graph solution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6854052"/>
              </p:ext>
            </p:extLst>
          </p:nvPr>
        </p:nvGraphicFramePr>
        <p:xfrm>
          <a:off x="1050925" y="1752600"/>
          <a:ext cx="3100388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0" name="Equation" r:id="rId3" imgW="1726920" imgH="634680" progId="Equation.DSMT4">
                  <p:embed/>
                </p:oleObj>
              </mc:Choice>
              <mc:Fallback>
                <p:oleObj name="Equation" r:id="rId3" imgW="1726920" imgH="6346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0925" y="1752600"/>
                        <a:ext cx="3100388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6535817"/>
              </p:ext>
            </p:extLst>
          </p:nvPr>
        </p:nvGraphicFramePr>
        <p:xfrm>
          <a:off x="609600" y="2955925"/>
          <a:ext cx="6200775" cy="1006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1" name="Equation" r:id="rId5" imgW="3454200" imgH="558720" progId="Equation.DSMT4">
                  <p:embed/>
                </p:oleObj>
              </mc:Choice>
              <mc:Fallback>
                <p:oleObj name="Equation" r:id="rId5" imgW="3454200" imgH="5587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955925"/>
                        <a:ext cx="6200775" cy="1006475"/>
                      </a:xfrm>
                      <a:prstGeom prst="rect">
                        <a:avLst/>
                      </a:prstGeom>
                      <a:solidFill>
                        <a:srgbClr val="FFFF00">
                          <a:alpha val="47000"/>
                        </a:srgb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Group 30"/>
          <p:cNvGrpSpPr>
            <a:grpSpLocks/>
          </p:cNvGrpSpPr>
          <p:nvPr/>
        </p:nvGrpSpPr>
        <p:grpSpPr bwMode="auto">
          <a:xfrm>
            <a:off x="5608637" y="1115220"/>
            <a:ext cx="3413125" cy="1689100"/>
            <a:chOff x="3798" y="3193"/>
            <a:chExt cx="2150" cy="1064"/>
          </a:xfrm>
        </p:grpSpPr>
        <p:sp>
          <p:nvSpPr>
            <p:cNvPr id="9" name="Line 31"/>
            <p:cNvSpPr>
              <a:spLocks noChangeShapeType="1"/>
            </p:cNvSpPr>
            <p:nvPr/>
          </p:nvSpPr>
          <p:spPr bwMode="auto">
            <a:xfrm>
              <a:off x="4662" y="3666"/>
              <a:ext cx="3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32"/>
            <p:cNvSpPr>
              <a:spLocks/>
            </p:cNvSpPr>
            <p:nvPr/>
          </p:nvSpPr>
          <p:spPr bwMode="auto">
            <a:xfrm>
              <a:off x="3804" y="3678"/>
              <a:ext cx="1380" cy="420"/>
            </a:xfrm>
            <a:custGeom>
              <a:avLst/>
              <a:gdLst>
                <a:gd name="T0" fmla="*/ 0 w 1380"/>
                <a:gd name="T1" fmla="*/ 0 h 420"/>
                <a:gd name="T2" fmla="*/ 876 w 1380"/>
                <a:gd name="T3" fmla="*/ 0 h 420"/>
                <a:gd name="T4" fmla="*/ 1380 w 1380"/>
                <a:gd name="T5" fmla="*/ 420 h 420"/>
                <a:gd name="T6" fmla="*/ 0 w 1380"/>
                <a:gd name="T7" fmla="*/ 0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80" h="420">
                  <a:moveTo>
                    <a:pt x="0" y="0"/>
                  </a:moveTo>
                  <a:lnTo>
                    <a:pt x="876" y="0"/>
                  </a:lnTo>
                  <a:lnTo>
                    <a:pt x="1380" y="4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33"/>
            <p:cNvSpPr>
              <a:spLocks/>
            </p:cNvSpPr>
            <p:nvPr/>
          </p:nvSpPr>
          <p:spPr bwMode="auto">
            <a:xfrm>
              <a:off x="3798" y="3672"/>
              <a:ext cx="1386" cy="438"/>
            </a:xfrm>
            <a:custGeom>
              <a:avLst/>
              <a:gdLst>
                <a:gd name="T0" fmla="*/ 0 w 1386"/>
                <a:gd name="T1" fmla="*/ 0 h 438"/>
                <a:gd name="T2" fmla="*/ 876 w 1386"/>
                <a:gd name="T3" fmla="*/ 0 h 438"/>
                <a:gd name="T4" fmla="*/ 1386 w 1386"/>
                <a:gd name="T5" fmla="*/ 438 h 4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86" h="438">
                  <a:moveTo>
                    <a:pt x="0" y="0"/>
                  </a:moveTo>
                  <a:lnTo>
                    <a:pt x="876" y="0"/>
                  </a:lnTo>
                  <a:lnTo>
                    <a:pt x="1386" y="438"/>
                  </a:ln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Text Box 34"/>
            <p:cNvSpPr txBox="1">
              <a:spLocks noChangeArrowheads="1"/>
            </p:cNvSpPr>
            <p:nvPr/>
          </p:nvSpPr>
          <p:spPr bwMode="auto">
            <a:xfrm>
              <a:off x="4815" y="3664"/>
              <a:ext cx="32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zh-CN" sz="2200" dirty="0" smtClean="0">
                  <a:latin typeface="Symbol" panose="05050102010706020507" pitchFamily="18" charset="2"/>
                  <a:sym typeface="Symbol" pitchFamily="18" charset="2"/>
                </a:rPr>
                <a:t>d</a:t>
              </a:r>
              <a:endParaRPr lang="en-US" altLang="en-US" sz="2200" baseline="-25000" dirty="0"/>
            </a:p>
          </p:txBody>
        </p:sp>
        <p:sp>
          <p:nvSpPr>
            <p:cNvPr id="13" name="Freeform 35"/>
            <p:cNvSpPr>
              <a:spLocks/>
            </p:cNvSpPr>
            <p:nvPr/>
          </p:nvSpPr>
          <p:spPr bwMode="auto">
            <a:xfrm>
              <a:off x="4854" y="3660"/>
              <a:ext cx="26" cy="144"/>
            </a:xfrm>
            <a:custGeom>
              <a:avLst/>
              <a:gdLst>
                <a:gd name="T0" fmla="*/ 12 w 26"/>
                <a:gd name="T1" fmla="*/ 0 h 144"/>
                <a:gd name="T2" fmla="*/ 24 w 26"/>
                <a:gd name="T3" fmla="*/ 84 h 144"/>
                <a:gd name="T4" fmla="*/ 0 w 26"/>
                <a:gd name="T5" fmla="*/ 14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144">
                  <a:moveTo>
                    <a:pt x="12" y="0"/>
                  </a:moveTo>
                  <a:cubicBezTo>
                    <a:pt x="19" y="30"/>
                    <a:pt x="26" y="60"/>
                    <a:pt x="24" y="84"/>
                  </a:cubicBezTo>
                  <a:cubicBezTo>
                    <a:pt x="22" y="108"/>
                    <a:pt x="11" y="126"/>
                    <a:pt x="0" y="144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36"/>
            <p:cNvSpPr>
              <a:spLocks noChangeShapeType="1"/>
            </p:cNvSpPr>
            <p:nvPr/>
          </p:nvSpPr>
          <p:spPr bwMode="auto">
            <a:xfrm>
              <a:off x="4095" y="3339"/>
              <a:ext cx="51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Text Box 37"/>
            <p:cNvSpPr txBox="1">
              <a:spLocks noChangeArrowheads="1"/>
            </p:cNvSpPr>
            <p:nvPr/>
          </p:nvSpPr>
          <p:spPr bwMode="auto">
            <a:xfrm>
              <a:off x="4248" y="3311"/>
              <a:ext cx="38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/>
                <a:t>M</a:t>
              </a:r>
              <a:r>
                <a:rPr lang="en-US" altLang="en-US" baseline="-25000"/>
                <a:t>1</a:t>
              </a:r>
            </a:p>
          </p:txBody>
        </p:sp>
        <p:sp>
          <p:nvSpPr>
            <p:cNvPr id="16" name="Line 38"/>
            <p:cNvSpPr>
              <a:spLocks noChangeShapeType="1"/>
            </p:cNvSpPr>
            <p:nvPr/>
          </p:nvSpPr>
          <p:spPr bwMode="auto">
            <a:xfrm>
              <a:off x="5000" y="3719"/>
              <a:ext cx="526" cy="47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Text Box 39"/>
            <p:cNvSpPr txBox="1">
              <a:spLocks noChangeArrowheads="1"/>
            </p:cNvSpPr>
            <p:nvPr/>
          </p:nvSpPr>
          <p:spPr bwMode="auto">
            <a:xfrm>
              <a:off x="5517" y="3969"/>
              <a:ext cx="43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/>
                <a:t>M</a:t>
              </a:r>
              <a:r>
                <a:rPr lang="en-US" altLang="en-US" baseline="-25000"/>
                <a:t>2</a:t>
              </a:r>
            </a:p>
          </p:txBody>
        </p:sp>
        <p:grpSp>
          <p:nvGrpSpPr>
            <p:cNvPr id="18" name="Group 40"/>
            <p:cNvGrpSpPr>
              <a:grpSpLocks/>
            </p:cNvGrpSpPr>
            <p:nvPr/>
          </p:nvGrpSpPr>
          <p:grpSpPr bwMode="auto">
            <a:xfrm>
              <a:off x="4662" y="3193"/>
              <a:ext cx="495" cy="473"/>
              <a:chOff x="4662" y="3193"/>
              <a:chExt cx="495" cy="473"/>
            </a:xfrm>
          </p:grpSpPr>
          <p:sp>
            <p:nvSpPr>
              <p:cNvPr id="19" name="Line 41"/>
              <p:cNvSpPr>
                <a:spLocks noChangeShapeType="1"/>
              </p:cNvSpPr>
              <p:nvPr/>
            </p:nvSpPr>
            <p:spPr bwMode="auto">
              <a:xfrm flipV="1">
                <a:off x="4662" y="3269"/>
                <a:ext cx="363" cy="397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Line 42"/>
              <p:cNvSpPr>
                <a:spLocks noChangeShapeType="1"/>
              </p:cNvSpPr>
              <p:nvPr/>
            </p:nvSpPr>
            <p:spPr bwMode="auto">
              <a:xfrm flipV="1">
                <a:off x="4662" y="3469"/>
                <a:ext cx="495" cy="197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Line 43"/>
              <p:cNvSpPr>
                <a:spLocks noChangeShapeType="1"/>
              </p:cNvSpPr>
              <p:nvPr/>
            </p:nvSpPr>
            <p:spPr bwMode="auto">
              <a:xfrm flipV="1">
                <a:off x="4662" y="3313"/>
                <a:ext cx="423" cy="353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Line 44"/>
              <p:cNvSpPr>
                <a:spLocks noChangeShapeType="1"/>
              </p:cNvSpPr>
              <p:nvPr/>
            </p:nvSpPr>
            <p:spPr bwMode="auto">
              <a:xfrm flipV="1">
                <a:off x="4662" y="3385"/>
                <a:ext cx="471" cy="281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Line 45"/>
              <p:cNvSpPr>
                <a:spLocks noChangeShapeType="1"/>
              </p:cNvSpPr>
              <p:nvPr/>
            </p:nvSpPr>
            <p:spPr bwMode="auto">
              <a:xfrm flipV="1">
                <a:off x="4662" y="3565"/>
                <a:ext cx="495" cy="101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Line 46"/>
              <p:cNvSpPr>
                <a:spLocks noChangeShapeType="1"/>
              </p:cNvSpPr>
              <p:nvPr/>
            </p:nvSpPr>
            <p:spPr bwMode="auto">
              <a:xfrm flipV="1">
                <a:off x="4662" y="3193"/>
                <a:ext cx="303" cy="473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6886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20668</TotalTime>
  <Words>955</Words>
  <Application>Microsoft Office PowerPoint</Application>
  <PresentationFormat>On-screen Show (4:3)</PresentationFormat>
  <Paragraphs>247</Paragraphs>
  <Slides>18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Office Theme</vt:lpstr>
      <vt:lpstr>Equation</vt:lpstr>
      <vt:lpstr>Prandtl Meyer Expansion</vt:lpstr>
      <vt:lpstr>Supersonic Flow Turning</vt:lpstr>
      <vt:lpstr>Gradual Expansion Turn</vt:lpstr>
      <vt:lpstr>Prandtl Meyer Expansion Fan</vt:lpstr>
      <vt:lpstr>Mach Relations</vt:lpstr>
      <vt:lpstr>Relation Between Velocity and Angles</vt:lpstr>
      <vt:lpstr>Relation Between M and dv</vt:lpstr>
      <vt:lpstr>Relation Between M and dv</vt:lpstr>
      <vt:lpstr>M-v Relations</vt:lpstr>
      <vt:lpstr>Tabular solutions/Reference Condition</vt:lpstr>
      <vt:lpstr>Using the Prandtl Meyer Tables</vt:lpstr>
      <vt:lpstr>Example</vt:lpstr>
      <vt:lpstr>Example</vt:lpstr>
      <vt:lpstr>Prandtl Meyer Fan Angle</vt:lpstr>
      <vt:lpstr>Prandtl Meyer Turns at High M</vt:lpstr>
      <vt:lpstr>Maximum Turn Angle</vt:lpstr>
      <vt:lpstr>Continuous (Smooth) Expansions</vt:lpstr>
      <vt:lpstr>Continuous (Smooth) Compressions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AE 4451</dc:title>
  <dc:creator>plasma</dc:creator>
  <cp:lastModifiedBy>Wenting</cp:lastModifiedBy>
  <cp:revision>620</cp:revision>
  <dcterms:created xsi:type="dcterms:W3CDTF">2006-08-16T00:00:00Z</dcterms:created>
  <dcterms:modified xsi:type="dcterms:W3CDTF">2016-11-28T02:45:16Z</dcterms:modified>
</cp:coreProperties>
</file>